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69" r:id="rId7"/>
    <p:sldId id="267" r:id="rId8"/>
    <p:sldId id="270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1" r:id="rId23"/>
    <p:sldId id="285" r:id="rId24"/>
    <p:sldId id="286" r:id="rId25"/>
    <p:sldId id="287" r:id="rId26"/>
    <p:sldId id="258" r:id="rId27"/>
    <p:sldId id="259" r:id="rId28"/>
    <p:sldId id="260" r:id="rId29"/>
    <p:sldId id="261" r:id="rId30"/>
    <p:sldId id="262" r:id="rId31"/>
    <p:sldId id="288" r:id="rId32"/>
    <p:sldId id="390" r:id="rId33"/>
    <p:sldId id="264" r:id="rId34"/>
    <p:sldId id="289" r:id="rId35"/>
    <p:sldId id="290" r:id="rId36"/>
    <p:sldId id="291" r:id="rId37"/>
    <p:sldId id="2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91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CC"/>
    <a:srgbClr val="C0C0C0"/>
    <a:srgbClr val="CCCCFF"/>
    <a:srgbClr val="FFCCFF"/>
    <a:srgbClr val="0000FF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1" autoAdjust="0"/>
    <p:restoredTop sz="94660"/>
  </p:normalViewPr>
  <p:slideViewPr>
    <p:cSldViewPr snapToGrid="0">
      <p:cViewPr>
        <p:scale>
          <a:sx n="75" d="100"/>
          <a:sy n="75" d="100"/>
        </p:scale>
        <p:origin x="259" y="-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C67-2314-4AFE-A3CF-CD9A0583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869C-DE17-48F6-876C-C56B55A1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2BC6-D0C9-4238-BBD3-2D6F3E96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4CD4E-8E92-44F8-B063-38294CD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B793-DD85-492A-B5EB-55CDE85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6589-6B6B-4A85-9C97-42BAECAE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BF9AA-BCEE-4A45-8DC9-7857758D2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E03B-4AEE-4E0B-975C-04FD7FB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0BE7A-5185-40AB-B766-158C87F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FEBE-D380-44D3-9DBC-D3D4E4C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B702A-0F41-4C1A-894E-CA8267FC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F975-71ED-4AD0-B5D5-BE44D414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4A1E-04D8-473B-90D3-01F962D8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4823-06F2-4B29-BA32-EA70644D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61CC-EAAC-47EF-A8D6-2FA1D2D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2F0-6420-4249-9008-582D7E2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32E-4639-49A5-86D6-F93CCF8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6EB-BAB3-4080-915F-F49AF309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DF66-57DC-44E8-9C6D-645CF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ECB6-5B7E-4415-9527-8B704FA1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E0-D88E-47F2-A255-BE8B6A64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1DB2-88A4-45BC-9688-6AC6183C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9F4-6B93-4F50-8BEB-B04F6464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A53B-2D81-4C1C-AAD7-1A0DE9D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D50E-080C-4702-AD6B-E474137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A40-2082-425B-97A4-1E7D0ED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6BE1-7C90-4BF4-93EF-C196B12A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80B82-7922-45D4-A43C-0A0619D9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628DF-A10C-4DF8-BFA2-3076D9AD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C7780-6CAE-4BE2-94D0-262C32B0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7101-00D2-47E2-B693-4D568830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E5A8-C2E3-4B39-88D6-693FC462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E33B-FBA6-4CEB-AF08-48AFED2E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62F0-77C0-4B2E-903E-263F23650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045E-3A80-4D9B-A407-CB9C03CE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276-C257-482D-BAF9-3D5A9758F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1F223-CC66-4921-BFEB-B7C0BFA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945E5-C071-4AA7-8C7D-C08C9924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395F7-7CBD-4A27-BC8A-52A2A12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3AF-7F1E-46ED-9350-043744DE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FBD64-8452-4D79-9128-E2B67F4C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22CF1-CA7A-4D71-9B54-EEA745BA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F807-76E4-44C6-8BE7-ABEA948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063E4-51E7-488F-8574-466434C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AF632-7B79-4FB3-A569-96CEDE76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71D1-BAA9-43E6-978D-3CA06FB3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4C7-3EF8-4EA9-B7D6-A82B922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8290-29A3-4C18-BAE1-E8F8487B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1F5A4-7ECF-4FA2-A427-EB716AB97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17EA6-E96B-4C75-B22D-6938788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A6A1-79AB-4BC9-B534-0A5958F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5D66-2265-4DBB-BEB3-AEACB4F1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B71-2F83-4051-B0F2-6FBE31D2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A23B9-B996-43D9-AAEC-387C424EA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64AE4-63E0-40DD-B552-C1699C87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54EE-E267-4B4E-A3E9-45CF3500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CB57-24E6-4ED9-89F7-9E237D40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E65C-BFB9-4B1C-BED7-96A7086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7C658-A720-446C-80E2-CFA00E6F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50E5-AE69-4C87-B228-5B837F2C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6E4C-B2CC-4DF5-8819-203F3DA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C3E8-F4D3-4BD0-85C9-D1B5AC4917BD}" type="datetimeFigureOut">
              <a:rPr lang="en-US" smtClean="0"/>
              <a:t>9/5/2018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F5-5D2B-44ED-9766-E3689C02F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37FF9-5F8E-43F2-A717-B3766514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iguel.romero.karam\Google%20Drive\TUM\Maschinenwesen%20B.Sc\Bachelorarbeit\3%20Entwicklungsphase\Code\pid-board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app/dashboards/7291b8b9-1ce8-48c4-8401-69d2ee5db03e?profile=41ee368e-5ac5-4f99-b567-48bd90ff9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ViX_nE2z-lO41kuklxOHEhiy13A0g4AOvPWYSKSB_gA/edit#gid=11158381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9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4"/>
            <a:ext cx="5879064" cy="33059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Tree (hierarchy) traversal methods</a:t>
            </a:r>
          </a:p>
          <a:p>
            <a:pPr marL="0" indent="0" algn="just">
              <a:buNone/>
            </a:pPr>
            <a:endParaRPr lang="en-GB" sz="1800" b="1" dirty="0"/>
          </a:p>
          <a:p>
            <a:pPr algn="just"/>
            <a:r>
              <a:rPr lang="en-GB" sz="1600" b="1" dirty="0" err="1"/>
              <a:t>Preorder</a:t>
            </a:r>
            <a:r>
              <a:rPr lang="en-GB" sz="1600" b="1" dirty="0"/>
              <a:t> [D][L][R]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Inorder</a:t>
            </a:r>
            <a:r>
              <a:rPr lang="en-GB" sz="1600" b="1" dirty="0"/>
              <a:t> [L][D][R]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Postorder</a:t>
            </a:r>
            <a:r>
              <a:rPr lang="en-GB" sz="1600" b="1" dirty="0"/>
              <a:t> [L][R][D]</a:t>
            </a:r>
          </a:p>
          <a:p>
            <a:pPr lvl="1" algn="just"/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… , finally </a:t>
            </a:r>
            <a:r>
              <a:rPr lang="en-GB" sz="1800" dirty="0">
                <a:solidFill>
                  <a:srgbClr val="00B0F0"/>
                </a:solidFill>
              </a:rPr>
              <a:t>group</a:t>
            </a:r>
            <a:r>
              <a:rPr lang="en-GB" sz="1800" dirty="0"/>
              <a:t> </a:t>
            </a:r>
            <a:r>
              <a:rPr lang="en-GB" sz="1800" dirty="0" err="1"/>
              <a:t>placment</a:t>
            </a:r>
            <a:endParaRPr lang="en-GB" sz="1800" dirty="0"/>
          </a:p>
          <a:p>
            <a:pPr lvl="1" algn="just"/>
            <a:endParaRPr lang="en-GB" sz="1800" dirty="0"/>
          </a:p>
          <a:p>
            <a:pPr algn="just"/>
            <a:endParaRPr lang="en-GB"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6500" y="483160"/>
            <a:ext cx="4304845" cy="6374840"/>
            <a:chOff x="6362700" y="753121"/>
            <a:chExt cx="3936546" cy="58294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753121"/>
              <a:ext cx="3936546" cy="5609579"/>
            </a:xfrm>
            <a:prstGeom prst="rect">
              <a:avLst/>
            </a:prstGeom>
          </p:spPr>
        </p:pic>
        <p:sp>
          <p:nvSpPr>
            <p:cNvPr id="137" name="Content Placeholder 2">
              <a:extLst>
                <a:ext uri="{FF2B5EF4-FFF2-40B4-BE49-F238E27FC236}">
                  <a16:creationId xmlns:a16="http://schemas.microsoft.com/office/drawing/2014/main" id="{B6EEADBC-18EF-4D5E-AD61-A99C29F1EFBF}"/>
                </a:ext>
              </a:extLst>
            </p:cNvPr>
            <p:cNvSpPr txBox="1">
              <a:spLocks/>
            </p:cNvSpPr>
            <p:nvPr/>
          </p:nvSpPr>
          <p:spPr>
            <a:xfrm>
              <a:off x="6636040" y="6362700"/>
              <a:ext cx="3389865" cy="219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sz="800" dirty="0"/>
                <a:t>https://medium.com/basecs/demystifying-depth-first-search-a7c14cccf056</a:t>
              </a:r>
            </a:p>
          </p:txBody>
        </p:sp>
      </p:grpSp>
      <p:sp>
        <p:nvSpPr>
          <p:cNvPr id="6" name="Pfeil nach rechts 5"/>
          <p:cNvSpPr/>
          <p:nvPr/>
        </p:nvSpPr>
        <p:spPr>
          <a:xfrm rot="10800000">
            <a:off x="2273300" y="3251200"/>
            <a:ext cx="279400" cy="1594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206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532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479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3396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701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5062323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17377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0570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7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8211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8967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71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67311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0833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47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t="936" b="1"/>
          <a:stretch/>
        </p:blipFill>
        <p:spPr>
          <a:xfrm>
            <a:off x="204787" y="95250"/>
            <a:ext cx="11225213" cy="40600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4930"/>
          <a:stretch/>
        </p:blipFill>
        <p:spPr>
          <a:xfrm>
            <a:off x="213496" y="4103003"/>
            <a:ext cx="11225213" cy="2464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A4A66-7AA2-4BB9-A355-85FF5FAAA16B}"/>
              </a:ext>
            </a:extLst>
          </p:cNvPr>
          <p:cNvSpPr txBox="1">
            <a:spLocks/>
          </p:cNvSpPr>
          <p:nvPr/>
        </p:nvSpPr>
        <p:spPr>
          <a:xfrm>
            <a:off x="-63103" y="6490063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69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Vertices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318170"/>
            <a:ext cx="9655900" cy="5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pPr algn="just"/>
            <a:r>
              <a:rPr lang="en-US" sz="2000" dirty="0"/>
              <a:t>Default sizes not to scale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Size modifications to be made (defaults left for now)</a:t>
            </a:r>
          </a:p>
          <a:p>
            <a:pPr algn="just"/>
            <a:r>
              <a:rPr lang="en-US" sz="2000" dirty="0"/>
              <a:t>Layout algorithm: clarity and structure over efficiency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ym typeface="Wingdings" panose="05000000000000000000" pitchFamily="2" charset="2"/>
              </a:rPr>
              <a:t> Optimization not that important </a:t>
            </a:r>
          </a:p>
          <a:p>
            <a:pPr algn="just"/>
            <a:r>
              <a:rPr lang="en-US" sz="2000" dirty="0"/>
              <a:t>Instance hierarchy (parent-child relationships defined in </a:t>
            </a:r>
            <a:r>
              <a:rPr lang="en-US" sz="2000" dirty="0" err="1"/>
              <a:t>l_nodes</a:t>
            </a:r>
            <a:r>
              <a:rPr lang="en-US" sz="2000" dirty="0"/>
              <a:t>) will serve for inclusion graphing algorithm to group</a:t>
            </a:r>
          </a:p>
          <a:p>
            <a:pPr algn="just"/>
            <a:r>
              <a:rPr lang="en-US" sz="2000" dirty="0" err="1"/>
              <a:t>shapeName</a:t>
            </a:r>
            <a:r>
              <a:rPr lang="en-US" sz="2000" dirty="0"/>
              <a:t> defines line type, but line type is implemented as a stereotype, or under which table?</a:t>
            </a:r>
          </a:p>
          <a:p>
            <a:pPr algn="just"/>
            <a:r>
              <a:rPr lang="en-US" sz="2000" dirty="0"/>
              <a:t>Use </a:t>
            </a:r>
            <a:r>
              <a:rPr lang="en-US" sz="2000" dirty="0" err="1"/>
              <a:t>node_level</a:t>
            </a:r>
            <a:r>
              <a:rPr lang="en-US" sz="2000" dirty="0"/>
              <a:t> (0-4: site, area, cell, unit, </a:t>
            </a:r>
            <a:r>
              <a:rPr lang="en-US" sz="2000" dirty="0" err="1"/>
              <a:t>emodule</a:t>
            </a:r>
            <a:r>
              <a:rPr lang="en-US" sz="2000" dirty="0"/>
              <a:t>) for groups or set </a:t>
            </a:r>
            <a:r>
              <a:rPr lang="en-US" sz="2000" dirty="0" err="1"/>
              <a:t>shapeName</a:t>
            </a:r>
            <a:r>
              <a:rPr lang="en-US" sz="2000" dirty="0"/>
              <a:t> also for these instances in </a:t>
            </a:r>
            <a:r>
              <a:rPr lang="en-US" sz="2000" dirty="0" err="1"/>
              <a:t>l_nodes</a:t>
            </a:r>
            <a:r>
              <a:rPr lang="en-US" sz="2000" dirty="0"/>
              <a:t> (for example: </a:t>
            </a:r>
            <a:r>
              <a:rPr lang="en-US" sz="2000" dirty="0" err="1"/>
              <a:t>shapeName</a:t>
            </a:r>
            <a:r>
              <a:rPr lang="en-US" sz="2000" dirty="0"/>
              <a:t> = </a:t>
            </a:r>
            <a:r>
              <a:rPr lang="en-US" sz="2000" dirty="0" err="1"/>
              <a:t>site_group</a:t>
            </a:r>
            <a:r>
              <a:rPr lang="en-US" sz="2000" dirty="0"/>
              <a:t>)</a:t>
            </a:r>
          </a:p>
          <a:p>
            <a:pPr algn="just"/>
            <a:r>
              <a:rPr lang="en-US" sz="2000" dirty="0" err="1"/>
              <a:t>Instrumet</a:t>
            </a:r>
            <a:r>
              <a:rPr lang="en-US" sz="2000" dirty="0"/>
              <a:t> is </a:t>
            </a:r>
            <a:r>
              <a:rPr lang="en-US" sz="2000" dirty="0" err="1"/>
              <a:t>CModule</a:t>
            </a:r>
            <a:r>
              <a:rPr lang="en-US" sz="2000" dirty="0"/>
              <a:t>. But is its </a:t>
            </a:r>
            <a:r>
              <a:rPr lang="en-US" sz="2000" dirty="0" err="1"/>
              <a:t>node_level</a:t>
            </a:r>
            <a:r>
              <a:rPr lang="en-US" sz="2000" dirty="0"/>
              <a:t> the same as his parent’s (for example tank), or one less?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521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1632858"/>
            <a:ext cx="10150719" cy="4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98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29" y="3056442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871346" y="239766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285204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239766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333765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567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7559846" y="1258131"/>
            <a:ext cx="1603238" cy="2194707"/>
            <a:chOff x="9958335" y="157942"/>
            <a:chExt cx="1854050" cy="2194707"/>
          </a:xfrm>
          <a:solidFill>
            <a:schemeClr val="bg1"/>
          </a:solidFill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5" y="130526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758180" y="1082631"/>
            <a:ext cx="1744134" cy="1402994"/>
            <a:chOff x="6968835" y="521661"/>
            <a:chExt cx="1853739" cy="1402994"/>
          </a:xfrm>
          <a:solidFill>
            <a:schemeClr val="bg1"/>
          </a:solidFill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40299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59047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t1_name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66561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24" name="Rechteck 129">
              <a:extLst>
                <a:ext uri="{FF2B5EF4-FFF2-40B4-BE49-F238E27FC236}">
                  <a16:creationId xmlns:a16="http://schemas.microsoft.com/office/drawing/2014/main" id="{C00E813F-4248-4ED4-874B-C9C6A588824C}"/>
                </a:ext>
              </a:extLst>
            </p:cNvPr>
            <p:cNvSpPr>
              <a:spLocks/>
            </p:cNvSpPr>
            <p:nvPr/>
          </p:nvSpPr>
          <p:spPr>
            <a:xfrm>
              <a:off x="6968835" y="141791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t2_name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32848" y="1251097"/>
            <a:ext cx="1853738" cy="2177903"/>
            <a:chOff x="9958647" y="157946"/>
            <a:chExt cx="1853738" cy="21779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1798" y="1506087"/>
            <a:ext cx="2310361" cy="3996205"/>
            <a:chOff x="9955697" y="157942"/>
            <a:chExt cx="1856688" cy="3996205"/>
          </a:xfrm>
          <a:solidFill>
            <a:srgbClr val="CCECFF"/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39962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056031"/>
              <a:ext cx="1853738" cy="26462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31985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577553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8430" y="798023"/>
              <a:ext cx="1853224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b="1" dirty="0">
                  <a:uFillTx/>
                </a:rPr>
                <a:t> 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7709" y="1835561"/>
              <a:ext cx="1853948" cy="206355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23631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210548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2620071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2865295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312299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3380748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3633110"/>
              <a:ext cx="1574008" cy="2655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55697" y="3896452"/>
              <a:ext cx="1855957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cxnSpLocks/>
            <a:stCxn id="272" idx="3"/>
            <a:endCxn id="279" idx="1"/>
          </p:cNvCxnSpPr>
          <p:nvPr/>
        </p:nvCxnSpPr>
        <p:spPr>
          <a:xfrm>
            <a:off x="1986586" y="2015851"/>
            <a:ext cx="378881" cy="14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cxnSpLocks/>
            <a:stCxn id="205" idx="3"/>
            <a:endCxn id="129" idx="1"/>
          </p:cNvCxnSpPr>
          <p:nvPr/>
        </p:nvCxnSpPr>
        <p:spPr>
          <a:xfrm flipV="1">
            <a:off x="9162814" y="1591795"/>
            <a:ext cx="595367" cy="426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168544" y="2842211"/>
            <a:ext cx="1854911" cy="2671893"/>
            <a:chOff x="3485803" y="591995"/>
            <a:chExt cx="1854911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6976" y="3006193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8" y="2017322"/>
            <a:ext cx="496387" cy="184318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8" y="2017322"/>
            <a:ext cx="496387" cy="15938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pieren 81"/>
          <p:cNvGrpSpPr/>
          <p:nvPr/>
        </p:nvGrpSpPr>
        <p:grpSpPr>
          <a:xfrm>
            <a:off x="5168544" y="1250725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7" y="2017321"/>
            <a:ext cx="496388" cy="233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7022283" y="1769365"/>
            <a:ext cx="537831" cy="49965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cxnSpLocks/>
            <a:stCxn id="85" idx="3"/>
            <a:endCxn id="205" idx="1"/>
          </p:cNvCxnSpPr>
          <p:nvPr/>
        </p:nvCxnSpPr>
        <p:spPr>
          <a:xfrm flipV="1">
            <a:off x="7022283" y="2018595"/>
            <a:ext cx="537563" cy="1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559847" y="2650585"/>
            <a:ext cx="1602968" cy="267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/>
              <a:t>value_symbol</a:t>
            </a:r>
            <a:r>
              <a:rPr lang="de-DE" sz="1200" dirty="0"/>
              <a:t>: String</a:t>
            </a: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60167" y="2915904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59847" y="3172706"/>
            <a:ext cx="1602968" cy="279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cxnSp>
        <p:nvCxnSpPr>
          <p:cNvPr id="33" name="Gekrümmter Verbinder 32"/>
          <p:cNvCxnSpPr>
            <a:cxnSpLocks/>
            <a:stCxn id="207" idx="3"/>
            <a:endCxn id="162" idx="1"/>
          </p:cNvCxnSpPr>
          <p:nvPr/>
        </p:nvCxnSpPr>
        <p:spPr>
          <a:xfrm>
            <a:off x="9162814" y="2276285"/>
            <a:ext cx="595366" cy="8391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9763969" y="3917555"/>
            <a:ext cx="1746639" cy="1665974"/>
            <a:chOff x="6968835" y="521661"/>
            <a:chExt cx="1856403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57085"/>
              <a:ext cx="1853738" cy="2612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1500" y="1418114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1496" y="167580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163135" y="3044752"/>
            <a:ext cx="600835" cy="1381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uppieren 130"/>
          <p:cNvGrpSpPr/>
          <p:nvPr/>
        </p:nvGrpSpPr>
        <p:grpSpPr>
          <a:xfrm>
            <a:off x="7560586" y="3854312"/>
            <a:ext cx="1609759" cy="1157539"/>
            <a:chOff x="6968834" y="1819937"/>
            <a:chExt cx="1853739" cy="1157539"/>
          </a:xfrm>
        </p:grpSpPr>
        <p:sp>
          <p:nvSpPr>
            <p:cNvPr id="134" name="Rechteck 131">
              <a:extLst>
                <a:ext uri="{FF2B5EF4-FFF2-40B4-BE49-F238E27FC236}">
                  <a16:creationId xmlns:a16="http://schemas.microsoft.com/office/drawing/2014/main" id="{98B91D52-2DAF-4D33-AE24-4FF1F1839009}"/>
                </a:ext>
              </a:extLst>
            </p:cNvPr>
            <p:cNvSpPr>
              <a:spLocks/>
            </p:cNvSpPr>
            <p:nvPr/>
          </p:nvSpPr>
          <p:spPr>
            <a:xfrm>
              <a:off x="6968835" y="1819937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/>
                <a:t>p</a:t>
              </a:r>
              <a:r>
                <a:rPr lang="de-DE" sz="1400" b="1" dirty="0" err="1">
                  <a:uFillTx/>
                </a:rPr>
                <a:t>ro_products</a:t>
              </a:r>
              <a:endParaRPr lang="de-DE" sz="1400" b="1" dirty="0">
                <a:uFillTx/>
              </a:endParaRPr>
            </a:p>
          </p:txBody>
        </p:sp>
        <p:sp>
          <p:nvSpPr>
            <p:cNvPr id="135" name="Rechteck 139">
              <a:extLst>
                <a:ext uri="{FF2B5EF4-FFF2-40B4-BE49-F238E27FC236}">
                  <a16:creationId xmlns:a16="http://schemas.microsoft.com/office/drawing/2014/main" id="{1988F619-2F20-4281-937A-FA9FFBC328D9}"/>
                </a:ext>
              </a:extLst>
            </p:cNvPr>
            <p:cNvSpPr>
              <a:spLocks/>
            </p:cNvSpPr>
            <p:nvPr/>
          </p:nvSpPr>
          <p:spPr>
            <a:xfrm>
              <a:off x="6968835" y="2200253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6" name="Rechteck 141">
              <a:extLst>
                <a:ext uri="{FF2B5EF4-FFF2-40B4-BE49-F238E27FC236}">
                  <a16:creationId xmlns:a16="http://schemas.microsoft.com/office/drawing/2014/main" id="{42AF93A4-F0FB-4550-9C68-5302186AA530}"/>
                </a:ext>
              </a:extLst>
            </p:cNvPr>
            <p:cNvSpPr>
              <a:spLocks/>
            </p:cNvSpPr>
            <p:nvPr/>
          </p:nvSpPr>
          <p:spPr>
            <a:xfrm>
              <a:off x="6968834" y="2712161"/>
              <a:ext cx="1853738" cy="264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49" name="Rechteck 139">
              <a:extLst>
                <a:ext uri="{FF2B5EF4-FFF2-40B4-BE49-F238E27FC236}">
                  <a16:creationId xmlns:a16="http://schemas.microsoft.com/office/drawing/2014/main" id="{1DCD85A8-88FC-47EF-B54E-6F13643F8CEF}"/>
                </a:ext>
              </a:extLst>
            </p:cNvPr>
            <p:cNvSpPr>
              <a:spLocks/>
            </p:cNvSpPr>
            <p:nvPr/>
          </p:nvSpPr>
          <p:spPr>
            <a:xfrm>
              <a:off x="6968834" y="2457185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35C6CFB-0106-42AB-AAD2-C98B721D2B3A}"/>
              </a:ext>
            </a:extLst>
          </p:cNvPr>
          <p:cNvCxnSpPr>
            <a:cxnSpLocks/>
            <a:stCxn id="428" idx="3"/>
            <a:endCxn id="149" idx="1"/>
          </p:cNvCxnSpPr>
          <p:nvPr/>
        </p:nvCxnSpPr>
        <p:spPr>
          <a:xfrm flipV="1">
            <a:off x="7022282" y="4620408"/>
            <a:ext cx="538304" cy="254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hteck 131">
            <a:extLst>
              <a:ext uri="{FF2B5EF4-FFF2-40B4-BE49-F238E27FC236}">
                <a16:creationId xmlns:a16="http://schemas.microsoft.com/office/drawing/2014/main" id="{9120B8F5-1F45-4774-9F6F-12F0B56C8299}"/>
              </a:ext>
            </a:extLst>
          </p:cNvPr>
          <p:cNvSpPr>
            <a:spLocks/>
          </p:cNvSpPr>
          <p:nvPr/>
        </p:nvSpPr>
        <p:spPr>
          <a:xfrm>
            <a:off x="9758180" y="2606227"/>
            <a:ext cx="1744133" cy="115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/>
              <a:t>sys_value_formats</a:t>
            </a:r>
            <a:endParaRPr lang="de-DE" sz="1400" b="1" dirty="0">
              <a:uFillTx/>
            </a:endParaRPr>
          </a:p>
        </p:txBody>
      </p:sp>
      <p:sp>
        <p:nvSpPr>
          <p:cNvPr id="162" name="Rechteck 139">
            <a:extLst>
              <a:ext uri="{FF2B5EF4-FFF2-40B4-BE49-F238E27FC236}">
                <a16:creationId xmlns:a16="http://schemas.microsoft.com/office/drawing/2014/main" id="{10162D23-EA94-4240-9544-6A59F5CC9CD4}"/>
              </a:ext>
            </a:extLst>
          </p:cNvPr>
          <p:cNvSpPr>
            <a:spLocks/>
          </p:cNvSpPr>
          <p:nvPr/>
        </p:nvSpPr>
        <p:spPr>
          <a:xfrm>
            <a:off x="9758180" y="2986543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id</a:t>
            </a:r>
            <a:r>
              <a:rPr lang="de-DE" sz="1200" dirty="0">
                <a:uFillTx/>
              </a:rPr>
              <a:t> [PK] 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63" name="Rechteck 140">
            <a:extLst>
              <a:ext uri="{FF2B5EF4-FFF2-40B4-BE49-F238E27FC236}">
                <a16:creationId xmlns:a16="http://schemas.microsoft.com/office/drawing/2014/main" id="{9897C4DE-E57A-4EC5-90A3-454721DDB923}"/>
              </a:ext>
            </a:extLst>
          </p:cNvPr>
          <p:cNvSpPr>
            <a:spLocks/>
          </p:cNvSpPr>
          <p:nvPr/>
        </p:nvSpPr>
        <p:spPr>
          <a:xfrm>
            <a:off x="9758180" y="3248376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name_1</a:t>
            </a:r>
            <a:r>
              <a:rPr lang="de-DE" sz="1200" dirty="0">
                <a:uFillTx/>
              </a:rPr>
              <a:t> : String</a:t>
            </a:r>
          </a:p>
        </p:txBody>
      </p:sp>
      <p:sp>
        <p:nvSpPr>
          <p:cNvPr id="164" name="Rechteck 141">
            <a:extLst>
              <a:ext uri="{FF2B5EF4-FFF2-40B4-BE49-F238E27FC236}">
                <a16:creationId xmlns:a16="http://schemas.microsoft.com/office/drawing/2014/main" id="{4FB833B2-FADE-457B-BDC5-36E130D731F1}"/>
              </a:ext>
            </a:extLst>
          </p:cNvPr>
          <p:cNvSpPr>
            <a:spLocks/>
          </p:cNvSpPr>
          <p:nvPr/>
        </p:nvSpPr>
        <p:spPr>
          <a:xfrm>
            <a:off x="9758179" y="3506071"/>
            <a:ext cx="1744133" cy="257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uFillTx/>
              </a:rPr>
              <a:t>  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4C30F8-4674-4488-9ABF-CC89DC1402CF}"/>
              </a:ext>
            </a:extLst>
          </p:cNvPr>
          <p:cNvGrpSpPr/>
          <p:nvPr/>
        </p:nvGrpSpPr>
        <p:grpSpPr>
          <a:xfrm>
            <a:off x="417152" y="4258690"/>
            <a:ext cx="1285130" cy="793790"/>
            <a:chOff x="667495" y="5417475"/>
            <a:chExt cx="1285130" cy="793790"/>
          </a:xfrm>
        </p:grpSpPr>
        <p:sp>
          <p:nvSpPr>
            <p:cNvPr id="110" name="Rechteck 120">
              <a:extLst>
                <a:ext uri="{FF2B5EF4-FFF2-40B4-BE49-F238E27FC236}">
                  <a16:creationId xmlns:a16="http://schemas.microsoft.com/office/drawing/2014/main" id="{8AC874CC-5E06-4458-9A7E-21B88CB0203E}"/>
                </a:ext>
              </a:extLst>
            </p:cNvPr>
            <p:cNvSpPr>
              <a:spLocks/>
            </p:cNvSpPr>
            <p:nvPr/>
          </p:nvSpPr>
          <p:spPr>
            <a:xfrm>
              <a:off x="723368" y="5712020"/>
              <a:ext cx="100855" cy="98026"/>
            </a:xfrm>
            <a:prstGeom prst="rect">
              <a:avLst/>
            </a:prstGeom>
            <a:solidFill>
              <a:srgbClr val="CCEC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34B0D0A8-41CA-4B65-98F2-CC3BFD79FF46}"/>
                </a:ext>
              </a:extLst>
            </p:cNvPr>
            <p:cNvSpPr/>
            <p:nvPr/>
          </p:nvSpPr>
          <p:spPr>
            <a:xfrm>
              <a:off x="667495" y="5454681"/>
              <a:ext cx="1285130" cy="752444"/>
            </a:xfrm>
            <a:prstGeom prst="snip1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Key: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825263-FD97-4425-9401-D1425DE97C9A}"/>
                </a:ext>
              </a:extLst>
            </p:cNvPr>
            <p:cNvSpPr txBox="1"/>
            <p:nvPr/>
          </p:nvSpPr>
          <p:spPr>
            <a:xfrm>
              <a:off x="775321" y="5634184"/>
              <a:ext cx="11064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 </a:t>
              </a:r>
              <a:r>
                <a:rPr lang="en-US" sz="1050" dirty="0" err="1"/>
                <a:t>pidNodes</a:t>
              </a:r>
              <a:endParaRPr lang="en-US" sz="1050" dirty="0"/>
            </a:p>
            <a:p>
              <a:r>
                <a:rPr lang="en-US" sz="1050" dirty="0"/>
                <a:t>- </a:t>
              </a:r>
              <a:r>
                <a:rPr lang="en-US" sz="1050" dirty="0" err="1"/>
                <a:t>pidConnections</a:t>
              </a:r>
              <a:endParaRPr lang="en-US" sz="1050" dirty="0"/>
            </a:p>
            <a:p>
              <a:r>
                <a:rPr lang="en-US" sz="1050" dirty="0"/>
                <a:t>- both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B3C697-262F-48B0-8DBD-5C1DDF067280}"/>
                </a:ext>
              </a:extLst>
            </p:cNvPr>
            <p:cNvSpPr txBox="1"/>
            <p:nvPr/>
          </p:nvSpPr>
          <p:spPr>
            <a:xfrm>
              <a:off x="1052423" y="5417475"/>
              <a:ext cx="496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u="sng" dirty="0"/>
                <a:t>Key:</a:t>
              </a:r>
            </a:p>
          </p:txBody>
        </p:sp>
        <p:sp>
          <p:nvSpPr>
            <p:cNvPr id="166" name="Rechteck 120">
              <a:extLst>
                <a:ext uri="{FF2B5EF4-FFF2-40B4-BE49-F238E27FC236}">
                  <a16:creationId xmlns:a16="http://schemas.microsoft.com/office/drawing/2014/main" id="{C4CBD0A0-B332-44D2-A531-845543D7350B}"/>
                </a:ext>
              </a:extLst>
            </p:cNvPr>
            <p:cNvSpPr>
              <a:spLocks/>
            </p:cNvSpPr>
            <p:nvPr/>
          </p:nvSpPr>
          <p:spPr>
            <a:xfrm>
              <a:off x="723367" y="5873711"/>
              <a:ext cx="100855" cy="98026"/>
            </a:xfrm>
            <a:prstGeom prst="rect">
              <a:avLst/>
            </a:prstGeom>
            <a:solidFill>
              <a:srgbClr val="CCFFCC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167" name="Rechteck 120">
              <a:extLst>
                <a:ext uri="{FF2B5EF4-FFF2-40B4-BE49-F238E27FC236}">
                  <a16:creationId xmlns:a16="http://schemas.microsoft.com/office/drawing/2014/main" id="{D0A775FD-BFF8-4962-B11D-AC481B2B7420}"/>
                </a:ext>
              </a:extLst>
            </p:cNvPr>
            <p:cNvSpPr>
              <a:spLocks/>
            </p:cNvSpPr>
            <p:nvPr/>
          </p:nvSpPr>
          <p:spPr>
            <a:xfrm>
              <a:off x="723367" y="6035402"/>
              <a:ext cx="100855" cy="98026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2713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30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77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2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2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Leere </a:t>
            </a:r>
            <a:r>
              <a:rPr lang="de-DE" sz="2000" dirty="0" err="1"/>
              <a:t>attribute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5120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20772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10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6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4573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21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4" y="3482790"/>
            <a:ext cx="11672324" cy="291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200"/>
              <a:t>… </a:t>
            </a:r>
            <a:r>
              <a:rPr lang="en-GB" sz="12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00078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>
                <a:solidFill>
                  <a:srgbClr val="00B0F0"/>
                </a:solidFill>
              </a:rPr>
              <a:t>Parent cell</a:t>
            </a:r>
            <a:endParaRPr lang="en-GB" sz="1000" b="1" dirty="0">
              <a:solidFill>
                <a:srgbClr val="00B0F0"/>
              </a:solidFill>
            </a:endParaRP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noProof="1">
                <a:solidFill>
                  <a:srgbClr val="00B0F0"/>
                </a:solidFill>
              </a:rPr>
              <a:t>H</a:t>
            </a:r>
            <a:r>
              <a:rPr lang="de-DE" sz="1050" baseline="-25000" noProof="1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00B0F0"/>
                </a:solidFill>
              </a:rPr>
              <a:t>W</a:t>
            </a:r>
            <a:r>
              <a:rPr lang="de-DE" sz="1050" baseline="-25000" dirty="0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553042" cy="68279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34365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83558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6248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29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69907" y="2100869"/>
            <a:ext cx="6613491" cy="1880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5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2043783"/>
            <a:ext cx="5092189" cy="351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7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6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73" y="1327207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288473" y="2769478"/>
            <a:ext cx="36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UPDATE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0" y="1243626"/>
            <a:ext cx="5380966" cy="4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7030A0"/>
                </a:solidFill>
              </a:rPr>
              <a:t>Brewhouse</a:t>
            </a:r>
            <a:r>
              <a:rPr lang="en-GB" sz="1050" b="1" dirty="0"/>
              <a:t> : </a:t>
            </a:r>
            <a:r>
              <a:rPr lang="en-GB" sz="1050" dirty="0"/>
              <a:t>Process Cell</a:t>
            </a:r>
            <a:endParaRPr lang="en-GB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5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870D8-E8AA-4129-A0A2-D088B4BC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/>
        </p:blipFill>
        <p:spPr>
          <a:xfrm>
            <a:off x="621245" y="1010194"/>
            <a:ext cx="6015560" cy="5554243"/>
          </a:xfrm>
          <a:prstGeom prst="rect">
            <a:avLst/>
          </a:prstGeom>
        </p:spPr>
      </p:pic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416440" y="1118945"/>
            <a:ext cx="5879064" cy="422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Connection to Database</a:t>
            </a:r>
          </a:p>
          <a:p>
            <a:pPr lvl="1" algn="just"/>
            <a:r>
              <a:rPr lang="en-GB" sz="1600" dirty="0"/>
              <a:t>Problem: Tables not in repository</a:t>
            </a:r>
          </a:p>
          <a:p>
            <a:pPr lvl="1" algn="just"/>
            <a:r>
              <a:rPr lang="en-GB" sz="1600" dirty="0"/>
              <a:t>Solution: Added tables to Repository via LC2</a:t>
            </a:r>
          </a:p>
          <a:p>
            <a:pPr algn="just"/>
            <a:endParaRPr lang="en-GB" sz="20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14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</a:rPr>
              <a:t>ToDos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B88C6BB7-9506-441C-AAC0-C315A42F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/>
              <a:t>Boardlet</a:t>
            </a:r>
            <a:r>
              <a:rPr lang="en-GB" sz="2000" dirty="0"/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Root node selection also for multiple (with </a:t>
            </a:r>
            <a:r>
              <a:rPr lang="en-GB" sz="1600" dirty="0" err="1"/>
              <a:t>parameters.nodeList</a:t>
            </a:r>
            <a:r>
              <a:rPr lang="en-GB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Design of root-node-selection input field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getData</a:t>
            </a:r>
            <a:r>
              <a:rPr lang="en-GB" sz="1600" dirty="0"/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pidRootNode</a:t>
            </a:r>
            <a:r>
              <a:rPr lang="en-GB" sz="1600" dirty="0"/>
              <a:t> name query (to display in input field on </a:t>
            </a:r>
            <a:r>
              <a:rPr lang="en-GB" sz="1600" dirty="0" err="1"/>
              <a:t>updateInput</a:t>
            </a:r>
            <a:r>
              <a:rPr lang="en-GB" sz="1600" dirty="0"/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pidNodes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pidConnections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Process Variables parameter definition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JsDocs</a:t>
            </a:r>
            <a:endParaRPr lang="en-GB" sz="16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Testing</a:t>
            </a:r>
          </a:p>
          <a:p>
            <a:pPr algn="just"/>
            <a:endParaRPr lang="en-GB" sz="14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735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" y="2194561"/>
            <a:ext cx="11893193" cy="31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11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stCxn id="203" idx="3"/>
            <a:endCxn id="225" idx="1"/>
          </p:cNvCxnSpPr>
          <p:nvPr/>
        </p:nvCxnSpPr>
        <p:spPr>
          <a:xfrm flipV="1">
            <a:off x="8601301" y="1801691"/>
            <a:ext cx="1234195" cy="151339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7019564">
            <a:off x="8748729" y="2130015"/>
            <a:ext cx="8063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DD02-64ED-4737-8284-81BEB8074EC5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362200"/>
              <a:ext cx="6015560" cy="4191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8263D504-D9AF-421A-B3C5-F5110142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2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4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uFillTx/>
              </a:rPr>
              <a:t>Complex SQL Query with LEFT JOIN</a:t>
            </a:r>
          </a:p>
          <a:p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/>
            <a:r>
              <a:rPr lang="en-GB" sz="1600" dirty="0">
                <a:uFillTx/>
              </a:rPr>
              <a:t>2 distinct queries</a:t>
            </a:r>
          </a:p>
          <a:p>
            <a:pPr lvl="1"/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 </a:t>
            </a: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sp>
        <p:nvSpPr>
          <p:cNvPr id="8" name="Rechteck 7"/>
          <p:cNvSpPr>
            <a:spLocks/>
          </p:cNvSpPr>
          <p:nvPr/>
        </p:nvSpPr>
        <p:spPr>
          <a:xfrm>
            <a:off x="9574468" y="2947395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8690559" y="5797607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7748316" y="3328377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588219" y="5232241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7748316" y="3687179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4" y="6097012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2" y="2828410"/>
            <a:ext cx="4873399" cy="2507361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6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Connections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mapConnectionsToShapes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729138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uFillTx/>
              </a:rPr>
              <a:t>P&amp;ID Rules to determine </a:t>
            </a:r>
            <a:r>
              <a:rPr lang="en-GB" sz="2000" dirty="0" err="1">
                <a:uFillTx/>
              </a:rPr>
              <a:t>shapeName</a:t>
            </a:r>
            <a:r>
              <a:rPr lang="en-GB" sz="2000" dirty="0">
                <a:uFillTx/>
              </a:rPr>
              <a:t> according to </a:t>
            </a:r>
            <a:r>
              <a:rPr lang="en-GB" sz="2000" dirty="0" err="1">
                <a:uFillTx/>
              </a:rPr>
              <a:t>pidClass</a:t>
            </a:r>
            <a:r>
              <a:rPr lang="en-GB" sz="2000" dirty="0">
                <a:uFillTx/>
              </a:rPr>
              <a:t> of source and target shapes of connection. </a:t>
            </a:r>
          </a:p>
          <a:p>
            <a:pPr algn="just"/>
            <a:r>
              <a:rPr lang="en-GB" sz="2000" dirty="0">
                <a:uFillTx/>
              </a:rPr>
              <a:t>Rules as Adjacency Matrix:</a:t>
            </a:r>
            <a:endParaRPr lang="en-GB" sz="1600" dirty="0">
              <a:uFillTx/>
            </a:endParaRPr>
          </a:p>
          <a:p>
            <a:pPr algn="just"/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25" y="621991"/>
            <a:ext cx="6664201" cy="60863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" y="2582928"/>
            <a:ext cx="4657975" cy="2813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/>
          <p:cNvGrpSpPr/>
          <p:nvPr/>
        </p:nvGrpSpPr>
        <p:grpSpPr>
          <a:xfrm>
            <a:off x="6781093" y="5041696"/>
            <a:ext cx="389499" cy="313509"/>
            <a:chOff x="6783474" y="5044077"/>
            <a:chExt cx="389499" cy="313509"/>
          </a:xfrm>
        </p:grpSpPr>
        <p:sp>
          <p:nvSpPr>
            <p:cNvPr id="173" name="Oval 172"/>
            <p:cNvSpPr>
              <a:spLocks/>
            </p:cNvSpPr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4" name="TextBox 173"/>
            <p:cNvSpPr txBox="1">
              <a:spLocks/>
            </p:cNvSpPr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14</a:t>
              </a:r>
              <a:endParaRPr lang="en-GB" b="1" dirty="0">
                <a:uFillTx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Oval 4"/>
          <p:cNvSpPr>
            <a:spLocks/>
          </p:cNvSpPr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6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9" name="Oval 28"/>
          <p:cNvSpPr>
            <a:spLocks/>
          </p:cNvSpPr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cxnSp>
        <p:nvCxnSpPr>
          <p:cNvPr id="33" name="Straight Arrow Connector 32"/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74859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>
                <a:uFillTx/>
              </a:rPr>
              <a:t>DFS Pathfinder </a:t>
            </a:r>
            <a:r>
              <a:rPr lang="en-GB" sz="1400" dirty="0">
                <a:uFillTx/>
              </a:rPr>
              <a:t>traversal returns traversal path (ordered array of vertices)</a:t>
            </a:r>
          </a:p>
          <a:p>
            <a:pPr algn="just"/>
            <a:r>
              <a:rPr lang="en-GB" sz="1400" dirty="0">
                <a:uFillTx/>
              </a:rPr>
              <a:t>Count units to construct </a:t>
            </a:r>
            <a:r>
              <a:rPr lang="en-GB" sz="1400" b="1" dirty="0">
                <a:solidFill>
                  <a:srgbClr val="00B050"/>
                </a:solidFill>
                <a:uFillTx/>
              </a:rPr>
              <a:t>general grid layout</a:t>
            </a:r>
            <a:r>
              <a:rPr lang="en-GB" sz="1400" dirty="0">
                <a:uFillTx/>
              </a:rPr>
              <a:t>.</a:t>
            </a:r>
          </a:p>
          <a:p>
            <a:pPr algn="just"/>
            <a:r>
              <a:rPr lang="en-GB" sz="1400" dirty="0">
                <a:uFillTx/>
              </a:rPr>
              <a:t>Implement </a:t>
            </a:r>
            <a:r>
              <a:rPr lang="en-GB" sz="1400" b="1" dirty="0">
                <a:solidFill>
                  <a:srgbClr val="0000FF"/>
                </a:solidFill>
                <a:uFillTx/>
              </a:rPr>
              <a:t>Units</a:t>
            </a:r>
            <a:r>
              <a:rPr lang="en-GB" sz="1400" dirty="0">
                <a:uFillTx/>
              </a:rPr>
              <a:t> and </a:t>
            </a:r>
            <a:r>
              <a:rPr lang="en-GB" sz="1400" b="1" dirty="0" err="1">
                <a:solidFill>
                  <a:srgbClr val="00B0F0"/>
                </a:solidFill>
                <a:uFillTx/>
              </a:rPr>
              <a:t>CModules</a:t>
            </a:r>
            <a:r>
              <a:rPr lang="en-GB" sz="1400" dirty="0">
                <a:uFillTx/>
              </a:rPr>
              <a:t> as groups (containers) with </a:t>
            </a:r>
            <a:r>
              <a:rPr lang="en-GB" sz="1400" dirty="0" err="1">
                <a:uFillTx/>
              </a:rPr>
              <a:t>mxGraph</a:t>
            </a:r>
            <a:r>
              <a:rPr lang="en-GB" sz="1400" dirty="0">
                <a:uFillTx/>
              </a:rPr>
              <a:t> API.</a:t>
            </a:r>
          </a:p>
          <a:p>
            <a:pPr algn="just"/>
            <a:r>
              <a:rPr lang="en-GB" sz="1400" dirty="0">
                <a:uFillTx/>
              </a:rPr>
              <a:t>Vertex placement inside group: </a:t>
            </a:r>
            <a:r>
              <a:rPr lang="en-GB" sz="1400" b="1" dirty="0">
                <a:uFillTx/>
              </a:rPr>
              <a:t>square grid algorithm</a:t>
            </a:r>
            <a:r>
              <a:rPr lang="en-GB" sz="1400" dirty="0">
                <a:uFillTx/>
              </a:rPr>
              <a:t> places nodes inside</a:t>
            </a:r>
          </a:p>
          <a:p>
            <a:pPr algn="just"/>
            <a:r>
              <a:rPr lang="en-GB" sz="1400" dirty="0">
                <a:uFillTx/>
              </a:rPr>
              <a:t>Rules for example: if (valve to instrument) : instrument above valve</a:t>
            </a:r>
          </a:p>
          <a:p>
            <a:pPr algn="just"/>
            <a:endParaRPr lang="en-GB" sz="1400" dirty="0">
              <a:uFillTx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Enterprise : </a:t>
            </a:r>
            <a:r>
              <a:rPr lang="en-GB" sz="1050">
                <a:uFillTx/>
              </a:rPr>
              <a:t>AIDA Cruises</a:t>
            </a:r>
            <a:endParaRPr lang="en-GB" sz="1050" b="1">
              <a:uFillTx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Site : </a:t>
            </a:r>
            <a:r>
              <a:rPr lang="en-GB" sz="1050">
                <a:uFillTx/>
              </a:rPr>
              <a:t>AIDA</a:t>
            </a:r>
            <a:endParaRPr lang="en-GB" sz="1050" b="1">
              <a:uFillTx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Area : </a:t>
            </a:r>
            <a:r>
              <a:rPr lang="en-GB" sz="1050">
                <a:uFillTx/>
              </a:rPr>
              <a:t>Brewery</a:t>
            </a:r>
            <a:endParaRPr lang="en-GB" sz="1050" b="1">
              <a:uFillTx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Unit : </a:t>
            </a:r>
            <a:r>
              <a:rPr lang="en-GB" sz="1050">
                <a:uFillTx/>
              </a:rPr>
              <a:t>U_L2</a:t>
            </a:r>
            <a:endParaRPr lang="en-GB" sz="1050" b="1">
              <a:uFillTx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U_M5</a:t>
            </a:r>
            <a:endParaRPr lang="en-GB" sz="1050" b="1">
              <a:uFillTx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U_P3</a:t>
            </a:r>
            <a:endParaRPr lang="en-GB" sz="1050" b="1">
              <a:uFillTx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uFillTx/>
              </a:rPr>
              <a:t>EModule</a:t>
            </a:r>
            <a:r>
              <a:rPr lang="en-GB" sz="1050" b="1" dirty="0">
                <a:uFillTx/>
              </a:rPr>
              <a:t> : </a:t>
            </a:r>
            <a:r>
              <a:rPr lang="en-GB" sz="800" dirty="0" err="1">
                <a:uFillTx/>
              </a:rPr>
              <a:t>Water_injection</a:t>
            </a:r>
            <a:endParaRPr lang="en-GB" sz="1050" dirty="0">
              <a:uFillTx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Stem_ heating</a:t>
            </a:r>
            <a:endParaRPr lang="en-GB" sz="1050">
              <a:uFillTx/>
            </a:endParaRPr>
          </a:p>
        </p:txBody>
      </p:sp>
      <p:cxnSp>
        <p:nvCxnSpPr>
          <p:cNvPr id="68" name="Straight Arrow Connector 67"/>
          <p:cNvCxnSpPr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/>
          </p:cNvSpPr>
          <p:nvPr/>
        </p:nvSpPr>
        <p:spPr>
          <a:xfrm>
            <a:off x="2789434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2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2099888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1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407708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4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3418020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3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5</a:t>
            </a:r>
            <a:endParaRPr lang="en-GB" sz="300" b="1" dirty="0">
              <a:solidFill>
                <a:schemeClr val="tx1"/>
              </a:solidFill>
              <a:uFillTx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-44222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CModule : </a:t>
            </a:r>
            <a:endParaRPr lang="en-GB" sz="1050">
              <a:uFillTx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2509551" y="66165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Pump_P40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3559420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Kettle_sensor_Z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3272858" y="66165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Motor</a:t>
            </a:r>
            <a:endParaRPr lang="en-GB" sz="1050">
              <a:uFillTx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4283266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Kettle_sensor_T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508574" y="66165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uFillTx/>
              </a:rPr>
              <a:t>Control_valve_440</a:t>
            </a:r>
          </a:p>
        </p:txBody>
      </p:sp>
      <p:cxnSp>
        <p:nvCxnSpPr>
          <p:cNvPr id="88" name="Straight Arrow Connector 87"/>
          <p:cNvCxnSpPr>
            <a:stCxn id="22" idx="3"/>
            <a:endCxn id="72" idx="7"/>
          </p:cNvCxnSpPr>
          <p:nvPr/>
        </p:nvCxnSpPr>
        <p:spPr>
          <a:xfrm flipH="1">
            <a:off x="2367485" y="5311674"/>
            <a:ext cx="3128920" cy="100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2" idx="3"/>
            <a:endCxn id="71" idx="7"/>
          </p:cNvCxnSpPr>
          <p:nvPr/>
        </p:nvCxnSpPr>
        <p:spPr>
          <a:xfrm flipH="1">
            <a:off x="3057031" y="5311674"/>
            <a:ext cx="2439374" cy="1005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2" idx="3"/>
            <a:endCxn id="74" idx="0"/>
          </p:cNvCxnSpPr>
          <p:nvPr/>
        </p:nvCxnSpPr>
        <p:spPr>
          <a:xfrm flipH="1">
            <a:off x="3574775" y="5311674"/>
            <a:ext cx="1921630" cy="95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2" idx="3"/>
            <a:endCxn id="73" idx="0"/>
          </p:cNvCxnSpPr>
          <p:nvPr/>
        </p:nvCxnSpPr>
        <p:spPr>
          <a:xfrm flipH="1">
            <a:off x="4233841" y="5311674"/>
            <a:ext cx="1262564" cy="95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/>
          </p:cNvSpPr>
          <p:nvPr/>
        </p:nvSpPr>
        <p:spPr>
          <a:xfrm>
            <a:off x="53665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7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593844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8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65102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9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072773" y="6285522"/>
            <a:ext cx="389499" cy="313509"/>
            <a:chOff x="6044911" y="6257834"/>
            <a:chExt cx="389499" cy="313509"/>
          </a:xfrm>
        </p:grpSpPr>
        <p:sp>
          <p:nvSpPr>
            <p:cNvPr id="135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6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10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38" name="Straight Arrow Connector 137"/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0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1" idx="4"/>
          </p:cNvCxnSpPr>
          <p:nvPr/>
        </p:nvCxnSpPr>
        <p:spPr>
          <a:xfrm flipH="1">
            <a:off x="6123823" y="5357587"/>
            <a:ext cx="172971" cy="95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4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/>
            <p:cNvSpPr>
              <a:spLocks/>
            </p:cNvSpPr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12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53" name="Straight Arrow Connector 152"/>
          <p:cNvCxnSpPr>
            <a:endCxn id="155" idx="3"/>
          </p:cNvCxnSpPr>
          <p:nvPr/>
        </p:nvCxnSpPr>
        <p:spPr>
          <a:xfrm flipH="1" flipV="1">
            <a:off x="3078773" y="4111997"/>
            <a:ext cx="3271183" cy="56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/>
          </p:cNvSpPr>
          <p:nvPr/>
        </p:nvSpPr>
        <p:spPr>
          <a:xfrm>
            <a:off x="3620308" y="3866923"/>
            <a:ext cx="21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Constructs grid layout as 2D-array</a:t>
            </a:r>
          </a:p>
          <a:p>
            <a:pPr algn="ctr"/>
            <a:endParaRPr lang="en-GB" sz="900" dirty="0">
              <a:solidFill>
                <a:srgbClr val="00B050"/>
              </a:solidFill>
              <a:uFillTx/>
            </a:endParaRPr>
          </a:p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Units </a:t>
            </a:r>
            <a:r>
              <a:rPr lang="en-GB" sz="900" dirty="0" err="1">
                <a:solidFill>
                  <a:srgbClr val="00B050"/>
                </a:solidFill>
                <a:uFillTx/>
              </a:rPr>
              <a:t>layed</a:t>
            </a:r>
            <a:r>
              <a:rPr lang="en-GB" sz="900" dirty="0">
                <a:solidFill>
                  <a:srgbClr val="00B050"/>
                </a:solidFill>
                <a:uFillTx/>
              </a:rPr>
              <a:t> out inside each grid cell separately, units placed in grid at the end.  </a:t>
            </a: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62202" y="2986339"/>
            <a:ext cx="2916571" cy="22513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cxnSp>
        <p:nvCxnSpPr>
          <p:cNvPr id="161" name="Straight Connector 160"/>
          <p:cNvCxnSpPr>
            <a:stCxn id="155" idx="0"/>
            <a:endCxn id="155" idx="2"/>
          </p:cNvCxnSpPr>
          <p:nvPr/>
        </p:nvCxnSpPr>
        <p:spPr>
          <a:xfrm>
            <a:off x="1620488" y="2986339"/>
            <a:ext cx="0" cy="225131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5" idx="1"/>
            <a:endCxn id="155" idx="3"/>
          </p:cNvCxnSpPr>
          <p:nvPr/>
        </p:nvCxnSpPr>
        <p:spPr>
          <a:xfrm>
            <a:off x="162202" y="4111997"/>
            <a:ext cx="2916571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/>
          </p:cNvSpPr>
          <p:nvPr/>
        </p:nvSpPr>
        <p:spPr>
          <a:xfrm>
            <a:off x="8964677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8" name="Oval 197"/>
          <p:cNvSpPr>
            <a:spLocks/>
          </p:cNvSpPr>
          <p:nvPr/>
        </p:nvSpPr>
        <p:spPr>
          <a:xfrm>
            <a:off x="8305611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9" name="Oval 198"/>
          <p:cNvSpPr>
            <a:spLocks/>
          </p:cNvSpPr>
          <p:nvPr/>
        </p:nvSpPr>
        <p:spPr>
          <a:xfrm>
            <a:off x="1028280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0" name="Oval 199"/>
          <p:cNvSpPr>
            <a:spLocks/>
          </p:cNvSpPr>
          <p:nvPr/>
        </p:nvSpPr>
        <p:spPr>
          <a:xfrm>
            <a:off x="9623743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1" name="Oval 200"/>
          <p:cNvSpPr>
            <a:spLocks/>
          </p:cNvSpPr>
          <p:nvPr/>
        </p:nvSpPr>
        <p:spPr>
          <a:xfrm>
            <a:off x="1160093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2" name="Oval 201"/>
          <p:cNvSpPr>
            <a:spLocks/>
          </p:cNvSpPr>
          <p:nvPr/>
        </p:nvSpPr>
        <p:spPr>
          <a:xfrm>
            <a:off x="10941875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3" name="TextBox 202"/>
          <p:cNvSpPr txBox="1">
            <a:spLocks/>
          </p:cNvSpPr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2" y="3025806"/>
            <a:ext cx="1225002" cy="1053272"/>
          </a:xfrm>
          <a:prstGeom prst="rect">
            <a:avLst/>
          </a:prstGeom>
          <a:ln w="12700">
            <a:solidFill>
              <a:srgbClr val="0000FF"/>
            </a:solidFill>
            <a:prstDash val="dash"/>
          </a:ln>
        </p:spPr>
      </p:pic>
      <p:sp>
        <p:nvSpPr>
          <p:cNvPr id="208" name="Rectangle 207"/>
          <p:cNvSpPr>
            <a:spLocks/>
          </p:cNvSpPr>
          <p:nvPr/>
        </p:nvSpPr>
        <p:spPr>
          <a:xfrm>
            <a:off x="1935955" y="3057525"/>
            <a:ext cx="823913" cy="77390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09" name="Rectangle 208"/>
          <p:cNvSpPr>
            <a:spLocks/>
          </p:cNvSpPr>
          <p:nvPr/>
        </p:nvSpPr>
        <p:spPr>
          <a:xfrm>
            <a:off x="1733550" y="3036094"/>
            <a:ext cx="1209675" cy="103108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13" name="TextBox 212"/>
          <p:cNvSpPr txBox="1">
            <a:spLocks/>
          </p:cNvSpPr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4" name="TextBox 213"/>
          <p:cNvSpPr txBox="1">
            <a:spLocks/>
          </p:cNvSpPr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6" name="TextBox 215"/>
          <p:cNvSpPr txBox="1">
            <a:spLocks/>
          </p:cNvSpPr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7" name="TextBox 216"/>
          <p:cNvSpPr txBox="1">
            <a:spLocks/>
          </p:cNvSpPr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110" name="TextBox 173"/>
          <p:cNvSpPr txBox="1">
            <a:spLocks/>
          </p:cNvSpPr>
          <p:nvPr/>
        </p:nvSpPr>
        <p:spPr>
          <a:xfrm>
            <a:off x="7216188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13</a:t>
            </a:r>
            <a:endParaRPr lang="en-GB" b="1" dirty="0">
              <a:uFillTx/>
            </a:endParaRPr>
          </a:p>
        </p:txBody>
      </p:sp>
      <p:sp>
        <p:nvSpPr>
          <p:cNvPr id="119" name="TextBox 173"/>
          <p:cNvSpPr txBox="1">
            <a:spLocks/>
          </p:cNvSpPr>
          <p:nvPr/>
        </p:nvSpPr>
        <p:spPr>
          <a:xfrm>
            <a:off x="7973627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17</a:t>
            </a:r>
            <a:endParaRPr lang="en-GB" b="1" dirty="0">
              <a:uFillTx/>
            </a:endParaRPr>
          </a:p>
        </p:txBody>
      </p:sp>
      <p:sp>
        <p:nvSpPr>
          <p:cNvPr id="122" name="TextBox 173"/>
          <p:cNvSpPr txBox="1">
            <a:spLocks/>
          </p:cNvSpPr>
          <p:nvPr/>
        </p:nvSpPr>
        <p:spPr>
          <a:xfrm>
            <a:off x="7418188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15</a:t>
            </a:r>
            <a:endParaRPr lang="en-GB" b="1" dirty="0">
              <a:uFillTx/>
            </a:endParaRPr>
          </a:p>
        </p:txBody>
      </p:sp>
      <p:sp>
        <p:nvSpPr>
          <p:cNvPr id="123" name="TextBox 173"/>
          <p:cNvSpPr txBox="1">
            <a:spLocks/>
          </p:cNvSpPr>
          <p:nvPr/>
        </p:nvSpPr>
        <p:spPr>
          <a:xfrm>
            <a:off x="8076014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16</a:t>
            </a:r>
            <a:endParaRPr lang="en-GB" b="1" dirty="0">
              <a:uFillTx/>
            </a:endParaRPr>
          </a:p>
        </p:txBody>
      </p:sp>
      <p:grpSp>
        <p:nvGrpSpPr>
          <p:cNvPr id="141" name="Group 133"/>
          <p:cNvGrpSpPr/>
          <p:nvPr/>
        </p:nvGrpSpPr>
        <p:grpSpPr>
          <a:xfrm>
            <a:off x="7689192" y="6518453"/>
            <a:ext cx="389499" cy="313509"/>
            <a:chOff x="6044911" y="6257834"/>
            <a:chExt cx="389499" cy="313509"/>
          </a:xfrm>
        </p:grpSpPr>
        <p:sp>
          <p:nvSpPr>
            <p:cNvPr id="143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44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11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45" name="Straight Arrow Connector 145"/>
          <p:cNvCxnSpPr/>
          <p:nvPr/>
        </p:nvCxnSpPr>
        <p:spPr>
          <a:xfrm>
            <a:off x="7379580" y="6518452"/>
            <a:ext cx="325688" cy="11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54"/>
          <p:cNvSpPr>
            <a:spLocks/>
          </p:cNvSpPr>
          <p:nvPr/>
        </p:nvSpPr>
        <p:spPr>
          <a:xfrm>
            <a:off x="2000501" y="6156006"/>
            <a:ext cx="3152593" cy="50201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148" name="TextBox 153"/>
          <p:cNvSpPr txBox="1">
            <a:spLocks/>
          </p:cNvSpPr>
          <p:nvPr/>
        </p:nvSpPr>
        <p:spPr>
          <a:xfrm>
            <a:off x="1934591" y="5920659"/>
            <a:ext cx="1004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F0"/>
                </a:solidFill>
                <a:uFillTx/>
              </a:rPr>
              <a:t>Siblings (in level)</a:t>
            </a:r>
          </a:p>
        </p:txBody>
      </p:sp>
      <p:sp>
        <p:nvSpPr>
          <p:cNvPr id="159" name="TextBox 51"/>
          <p:cNvSpPr txBox="1">
            <a:spLocks/>
          </p:cNvSpPr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uFillTx/>
              </a:rPr>
              <a:t>Process Cell : </a:t>
            </a:r>
            <a:r>
              <a:rPr lang="en-GB" sz="1050" dirty="0" err="1">
                <a:uFillTx/>
              </a:rPr>
              <a:t>Brewhouse</a:t>
            </a:r>
            <a:endParaRPr lang="en-GB" sz="1050" b="1" dirty="0">
              <a:uFillTx/>
            </a:endParaRPr>
          </a:p>
        </p:txBody>
      </p:sp>
      <p:sp>
        <p:nvSpPr>
          <p:cNvPr id="113" name="Textfeld 112"/>
          <p:cNvSpPr txBox="1">
            <a:spLocks/>
          </p:cNvSpPr>
          <p:nvPr/>
        </p:nvSpPr>
        <p:spPr>
          <a:xfrm>
            <a:off x="9499951" y="1232086"/>
            <a:ext cx="2555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uFillTx/>
              </a:rPr>
              <a:t>pidLevel</a:t>
            </a:r>
            <a:r>
              <a:rPr lang="en-US" sz="1200" b="1" dirty="0">
                <a:uFillTx/>
              </a:rPr>
              <a:t> to </a:t>
            </a:r>
            <a:r>
              <a:rPr lang="en-US" sz="1200" b="1" dirty="0" err="1">
                <a:uFillTx/>
              </a:rPr>
              <a:t>isaLevel</a:t>
            </a:r>
            <a:r>
              <a:rPr lang="en-US" sz="1200" b="1" dirty="0">
                <a:uFillTx/>
              </a:rPr>
              <a:t> map:</a:t>
            </a:r>
          </a:p>
          <a:p>
            <a:r>
              <a:rPr lang="en-US" sz="1200" b="1" dirty="0">
                <a:uFillTx/>
              </a:rPr>
              <a:t>    1 : Enterprise</a:t>
            </a:r>
          </a:p>
          <a:p>
            <a:r>
              <a:rPr lang="en-US" sz="1200" b="1" dirty="0">
                <a:uFillTx/>
              </a:rPr>
              <a:t>    2 : Site</a:t>
            </a:r>
          </a:p>
          <a:p>
            <a:r>
              <a:rPr lang="en-US" sz="1200" b="1" dirty="0">
                <a:uFillTx/>
              </a:rPr>
              <a:t>    3 : Area</a:t>
            </a:r>
          </a:p>
          <a:p>
            <a:r>
              <a:rPr lang="en-US" sz="1200" b="1" dirty="0">
                <a:uFillTx/>
              </a:rPr>
              <a:t>    4 : Process Cell</a:t>
            </a:r>
          </a:p>
          <a:p>
            <a:r>
              <a:rPr lang="en-US" sz="1200" b="1" dirty="0">
                <a:solidFill>
                  <a:srgbClr val="00B050"/>
                </a:solidFill>
                <a:uFillTx/>
              </a:rPr>
              <a:t>    5 : Unit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6 : </a:t>
            </a:r>
            <a:r>
              <a:rPr lang="en-US" sz="1200" b="1" dirty="0" err="1">
                <a:solidFill>
                  <a:srgbClr val="0000FF"/>
                </a:solidFill>
                <a:uFillTx/>
              </a:rPr>
              <a:t>Emodule</a:t>
            </a:r>
            <a:endParaRPr lang="en-US" sz="1200" b="1" dirty="0">
              <a:solidFill>
                <a:srgbClr val="0000FF"/>
              </a:solidFill>
              <a:uFillTx/>
            </a:endParaRP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…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</a:t>
            </a:r>
            <a:r>
              <a:rPr lang="en-US" sz="1200" b="1" dirty="0">
                <a:solidFill>
                  <a:srgbClr val="00B0F0"/>
                </a:solidFill>
                <a:uFillTx/>
              </a:rPr>
              <a:t>n : </a:t>
            </a:r>
            <a:r>
              <a:rPr lang="en-US" sz="1200" b="1" dirty="0" err="1">
                <a:solidFill>
                  <a:srgbClr val="00B0F0"/>
                </a:solidFill>
                <a:uFillTx/>
              </a:rPr>
              <a:t>Cmodule</a:t>
            </a:r>
            <a:endParaRPr lang="en-US" sz="1200" b="1" dirty="0">
              <a:solidFill>
                <a:srgbClr val="00B0F0"/>
              </a:solidFill>
              <a:uFillTx/>
            </a:endParaRPr>
          </a:p>
          <a:p>
            <a:endParaRPr lang="en-US" sz="1200" b="1" dirty="0">
              <a:solidFill>
                <a:srgbClr val="00B0F0"/>
              </a:solidFill>
              <a:uFillTx/>
            </a:endParaRPr>
          </a:p>
          <a:p>
            <a:r>
              <a:rPr lang="en-US" sz="1200" dirty="0">
                <a:solidFill>
                  <a:srgbClr val="00B0F0"/>
                </a:solidFill>
                <a:uFillTx/>
              </a:rPr>
              <a:t>(only last level labelled as </a:t>
            </a:r>
            <a:r>
              <a:rPr lang="en-US" sz="1200" dirty="0" err="1">
                <a:solidFill>
                  <a:srgbClr val="00B0F0"/>
                </a:solidFill>
                <a:uFillTx/>
              </a:rPr>
              <a:t>Cmodule</a:t>
            </a:r>
            <a:r>
              <a:rPr lang="en-US" sz="1200" dirty="0">
                <a:solidFill>
                  <a:srgbClr val="00B0F0"/>
                </a:solidFill>
                <a:uFillTx/>
              </a:rPr>
              <a:t>)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3 –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placeVertices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1" y="2828410"/>
            <a:ext cx="4873399" cy="2507361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err="1">
                <a:uFillTx/>
              </a:rPr>
              <a:t>placeVertices</a:t>
            </a:r>
            <a:r>
              <a:rPr lang="en-GB" b="1" i="1">
                <a:uFillTx/>
              </a:rPr>
              <a:t>(</a:t>
            </a:r>
            <a:r>
              <a:rPr lang="en-GB" i="1">
                <a:uFillTx/>
              </a:rPr>
              <a:t>path</a:t>
            </a:r>
            <a:r>
              <a:rPr lang="en-GB" b="1" i="1">
                <a:uFillTx/>
              </a:rPr>
              <a:t>)</a:t>
            </a:r>
            <a:endParaRPr lang="en-GB" b="1" i="1" dirty="0">
              <a:uFillTx/>
            </a:endParaRP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Family Tree Analogy - Terminology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aphicFrame>
        <p:nvGraphicFramePr>
          <p:cNvPr id="120" name="Tabelle 119"/>
          <p:cNvGraphicFramePr>
            <a:graphicFrameLocks noGrp="1"/>
          </p:cNvGraphicFramePr>
          <p:nvPr/>
        </p:nvGraphicFramePr>
        <p:xfrm>
          <a:off x="279576" y="1623106"/>
          <a:ext cx="253805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TextBox 62"/>
          <p:cNvSpPr txBox="1">
            <a:spLocks/>
          </p:cNvSpPr>
          <p:nvPr/>
        </p:nvSpPr>
        <p:spPr>
          <a:xfrm>
            <a:off x="172970" y="139200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124" name="TextBox 62"/>
          <p:cNvSpPr txBox="1">
            <a:spLocks/>
          </p:cNvSpPr>
          <p:nvPr/>
        </p:nvSpPr>
        <p:spPr>
          <a:xfrm>
            <a:off x="168573" y="2045813"/>
            <a:ext cx="1021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Areas Array:</a:t>
            </a:r>
            <a:endParaRPr lang="en-GB" sz="1050" dirty="0">
              <a:uFillTx/>
            </a:endParaRPr>
          </a:p>
        </p:txBody>
      </p:sp>
      <p:graphicFrame>
        <p:nvGraphicFramePr>
          <p:cNvPr id="125" name="Tabelle 124"/>
          <p:cNvGraphicFramePr>
            <a:graphicFrameLocks noGrp="1"/>
          </p:cNvGraphicFramePr>
          <p:nvPr/>
        </p:nvGraphicFramePr>
        <p:xfrm>
          <a:off x="279575" y="2275412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18" y="1787236"/>
            <a:ext cx="6897063" cy="3548535"/>
          </a:xfrm>
          <a:prstGeom prst="rect">
            <a:avLst/>
          </a:prstGeom>
        </p:spPr>
      </p:pic>
      <p:graphicFrame>
        <p:nvGraphicFramePr>
          <p:cNvPr id="10" name="Tabelle 124"/>
          <p:cNvGraphicFramePr>
            <a:graphicFrameLocks noGrp="1"/>
          </p:cNvGraphicFramePr>
          <p:nvPr/>
        </p:nvGraphicFramePr>
        <p:xfrm>
          <a:off x="279575" y="2658725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24"/>
          <p:cNvGraphicFramePr>
            <a:graphicFrameLocks noGrp="1"/>
          </p:cNvGraphicFramePr>
          <p:nvPr/>
        </p:nvGraphicFramePr>
        <p:xfrm>
          <a:off x="279575" y="3042038"/>
          <a:ext cx="25380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24"/>
          <p:cNvGraphicFramePr>
            <a:graphicFrameLocks noGrp="1"/>
          </p:cNvGraphicFramePr>
          <p:nvPr/>
        </p:nvGraphicFramePr>
        <p:xfrm>
          <a:off x="279575" y="342535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4"/>
          <p:cNvGraphicFramePr>
            <a:graphicFrameLocks noGrp="1"/>
          </p:cNvGraphicFramePr>
          <p:nvPr/>
        </p:nvGraphicFramePr>
        <p:xfrm>
          <a:off x="279575" y="3813900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24"/>
          <p:cNvGraphicFramePr>
            <a:graphicFrameLocks noGrp="1"/>
          </p:cNvGraphicFramePr>
          <p:nvPr/>
        </p:nvGraphicFramePr>
        <p:xfrm>
          <a:off x="279575" y="4197213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124"/>
          <p:cNvGraphicFramePr>
            <a:graphicFrameLocks noGrp="1"/>
          </p:cNvGraphicFramePr>
          <p:nvPr/>
        </p:nvGraphicFramePr>
        <p:xfrm>
          <a:off x="279575" y="4580526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124"/>
          <p:cNvGraphicFramePr>
            <a:graphicFrameLocks noGrp="1"/>
          </p:cNvGraphicFramePr>
          <p:nvPr/>
        </p:nvGraphicFramePr>
        <p:xfrm>
          <a:off x="279575" y="4963839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le 124"/>
          <p:cNvGraphicFramePr>
            <a:graphicFrameLocks noGrp="1"/>
          </p:cNvGraphicFramePr>
          <p:nvPr/>
        </p:nvGraphicFramePr>
        <p:xfrm>
          <a:off x="279575" y="5329688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le 124"/>
          <p:cNvGraphicFramePr>
            <a:graphicFrameLocks noGrp="1"/>
          </p:cNvGraphicFramePr>
          <p:nvPr/>
        </p:nvGraphicFramePr>
        <p:xfrm>
          <a:off x="279575" y="571300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le 124"/>
          <p:cNvGraphicFramePr>
            <a:graphicFrameLocks noGrp="1"/>
          </p:cNvGraphicFramePr>
          <p:nvPr/>
        </p:nvGraphicFramePr>
        <p:xfrm>
          <a:off x="279575" y="6096314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elle 124"/>
          <p:cNvGraphicFramePr>
            <a:graphicFrameLocks noGrp="1"/>
          </p:cNvGraphicFramePr>
          <p:nvPr/>
        </p:nvGraphicFramePr>
        <p:xfrm>
          <a:off x="279575" y="6479627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A9025-88F0-4316-A114-FEA69B2B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559" y="1023938"/>
            <a:ext cx="4010026" cy="5548309"/>
          </a:xfrm>
        </p:spPr>
        <p:txBody>
          <a:bodyPr/>
          <a:lstStyle/>
          <a:p>
            <a:pPr algn="just"/>
            <a:r>
              <a:rPr lang="en-US" sz="1600" dirty="0"/>
              <a:t>Changes to equipment</a:t>
            </a:r>
          </a:p>
          <a:p>
            <a:pPr algn="just"/>
            <a:r>
              <a:rPr lang="en-US" sz="1600" dirty="0"/>
              <a:t>Size modifications to be made (defaults left for now)</a:t>
            </a:r>
          </a:p>
          <a:p>
            <a:pPr algn="just"/>
            <a:r>
              <a:rPr lang="en-US" sz="1600" dirty="0"/>
              <a:t>Arrows and groups defined in library but won’t be implemented for now</a:t>
            </a:r>
          </a:p>
          <a:p>
            <a:pPr algn="just"/>
            <a:r>
              <a:rPr lang="en-US" sz="1600" dirty="0"/>
              <a:t>Groups are defined in </a:t>
            </a:r>
            <a:r>
              <a:rPr lang="en-US" sz="1600" dirty="0" err="1"/>
              <a:t>l_nodes</a:t>
            </a:r>
            <a:r>
              <a:rPr lang="en-US" sz="1600" dirty="0"/>
              <a:t>, they will serve for inclusion graphing algorithm</a:t>
            </a:r>
          </a:p>
          <a:p>
            <a:pPr algn="just"/>
            <a:r>
              <a:rPr lang="en-US" sz="1600" dirty="0"/>
              <a:t>4 shape types defined. </a:t>
            </a:r>
            <a:r>
              <a:rPr lang="en-US" sz="1600" dirty="0" err="1"/>
              <a:t>shapeName</a:t>
            </a:r>
            <a:r>
              <a:rPr lang="en-US" sz="1600" dirty="0"/>
              <a:t> defines line type: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P&amp;ID Shapes Library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EE9F1-CC35-4D6D-A56B-CC568935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/>
          <a:stretch/>
        </p:blipFill>
        <p:spPr>
          <a:xfrm>
            <a:off x="430415" y="1023938"/>
            <a:ext cx="6606730" cy="3356260"/>
          </a:xfrm>
          <a:prstGeom prst="rect">
            <a:avLst/>
          </a:prstGeom>
        </p:spPr>
      </p:pic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6AD4CE7-DC97-41BB-83A9-16CFB38A3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06892"/>
              </p:ext>
            </p:extLst>
          </p:nvPr>
        </p:nvGraphicFramePr>
        <p:xfrm>
          <a:off x="8771370" y="3674926"/>
          <a:ext cx="1105624" cy="705272"/>
        </p:xfrm>
        <a:graphic>
          <a:graphicData uri="http://schemas.openxmlformats.org/drawingml/2006/table">
            <a:tbl>
              <a:tblPr firstRow="1" bandRow="1"/>
              <a:tblGrid>
                <a:gridCol w="65852">
                  <a:extLst>
                    <a:ext uri="{9D8B030D-6E8A-4147-A177-3AD203B41FA5}">
                      <a16:colId xmlns:a16="http://schemas.microsoft.com/office/drawing/2014/main" val="110055496"/>
                    </a:ext>
                  </a:extLst>
                </a:gridCol>
                <a:gridCol w="147185">
                  <a:extLst>
                    <a:ext uri="{9D8B030D-6E8A-4147-A177-3AD203B41FA5}">
                      <a16:colId xmlns:a16="http://schemas.microsoft.com/office/drawing/2014/main" val="1474027392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494506641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pipe_line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3029982909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connection_line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87299323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signal_line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217509344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5545184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4D3BC5-00F0-4333-82CF-B0BB7F104AF0}"/>
              </a:ext>
            </a:extLst>
          </p:cNvPr>
          <p:cNvGrpSpPr/>
          <p:nvPr/>
        </p:nvGrpSpPr>
        <p:grpSpPr>
          <a:xfrm>
            <a:off x="9982262" y="3764866"/>
            <a:ext cx="451104" cy="539392"/>
            <a:chOff x="11332464" y="3691128"/>
            <a:chExt cx="451104" cy="5393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C3EA28-2A65-4618-A1BE-98E33F09A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464" y="3691128"/>
              <a:ext cx="4511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622E0-D8AF-4595-A405-B5627FB17B2A}"/>
                </a:ext>
              </a:extLst>
            </p:cNvPr>
            <p:cNvCxnSpPr/>
            <p:nvPr/>
          </p:nvCxnSpPr>
          <p:spPr>
            <a:xfrm>
              <a:off x="11332464" y="3870925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375113-02C2-4C96-AD81-505671B40817}"/>
                </a:ext>
              </a:extLst>
            </p:cNvPr>
            <p:cNvCxnSpPr/>
            <p:nvPr/>
          </p:nvCxnSpPr>
          <p:spPr>
            <a:xfrm>
              <a:off x="11332464" y="4050722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9717A9-04E8-4844-BD96-0A182C6B5B04}"/>
                </a:ext>
              </a:extLst>
            </p:cNvPr>
            <p:cNvCxnSpPr/>
            <p:nvPr/>
          </p:nvCxnSpPr>
          <p:spPr>
            <a:xfrm>
              <a:off x="11332464" y="4230520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Image result for gefasoft logo svg">
            <a:extLst>
              <a:ext uri="{FF2B5EF4-FFF2-40B4-BE49-F238E27FC236}">
                <a16:creationId xmlns:a16="http://schemas.microsoft.com/office/drawing/2014/main" id="{5D3538C7-16CB-4CE2-8A2A-709F949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 (inline/block/</a:t>
            </a:r>
            <a:r>
              <a:rPr lang="en-GB" sz="1900" dirty="0" err="1">
                <a:uFillTx/>
              </a:rPr>
              <a:t>center</a:t>
            </a:r>
            <a:r>
              <a:rPr lang="en-GB" sz="1900" dirty="0">
                <a:uFillTx/>
              </a:rPr>
              <a:t>/nucleus tags. tiles system, declarative 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08808" y="1814285"/>
          <a:ext cx="8434131" cy="4700813"/>
        </p:xfrm>
        <a:graphic>
          <a:graphicData uri="http://schemas.openxmlformats.org/drawingml/2006/table">
            <a:tbl>
              <a:tblPr firstRow="1" bandRow="1"/>
              <a:tblGrid>
                <a:gridCol w="90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87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800" b="1" u="none" strike="noStrike" dirty="0">
                          <a:effectLst/>
                          <a:uFillTx/>
                        </a:rPr>
                        <a:t>               current previous  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1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r>
                        <a:rPr lang="de-DE" sz="800" b="1" u="none" strike="noStrike" baseline="0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r>
                        <a:rPr lang="de-DE" sz="800" b="1" u="none" strike="noStrike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Algorithm 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561960" y="147070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uFillTx/>
              </a:rPr>
              <a:t>Boardlet</a:t>
            </a:r>
            <a:r>
              <a:rPr lang="en-GB" sz="2000" dirty="0"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Testing</a:t>
            </a: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4" y="1787237"/>
            <a:ext cx="11920744" cy="315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FBB54-FD15-4D38-AAA1-006F47815CD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762250"/>
              <a:ext cx="6015560" cy="9715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2" descr="Image result for gefasoft logo svg">
            <a:extLst>
              <a:ext uri="{FF2B5EF4-FFF2-40B4-BE49-F238E27FC236}">
                <a16:creationId xmlns:a16="http://schemas.microsoft.com/office/drawing/2014/main" id="{33F896EA-C477-4764-BAA0-D16D62BF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winkelter Verbinder 99"/>
          <p:cNvCxnSpPr>
            <a:stCxn id="204" idx="3"/>
            <a:endCxn id="225" idx="1"/>
          </p:cNvCxnSpPr>
          <p:nvPr/>
        </p:nvCxnSpPr>
        <p:spPr>
          <a:xfrm flipV="1">
            <a:off x="8601301" y="1801691"/>
            <a:ext cx="1234195" cy="17710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699676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10904243" y="3204036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715973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763082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9509760" y="3014053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7989775" y="3078989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885886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100235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7810027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/>
              <a:t>filterData</a:t>
            </a:r>
            <a:r>
              <a:rPr lang="de-DE" i="1">
                <a:uFillTx/>
              </a:rPr>
              <a:t>()</a:t>
            </a:r>
            <a:endParaRPr lang="de-DE" i="1" dirty="0">
              <a:uFillTx/>
            </a:endParaRP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790972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7207842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1220333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9193946" y="3105412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362189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409298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7799859" y="2921047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4DE61F-C578-4F15-97BC-FAFF97D2CD10}"/>
              </a:ext>
            </a:extLst>
          </p:cNvPr>
          <p:cNvSpPr/>
          <p:nvPr/>
        </p:nvSpPr>
        <p:spPr>
          <a:xfrm rot="17670580">
            <a:off x="9372488" y="2979532"/>
            <a:ext cx="184314" cy="19515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Standard</a:t>
            </a:r>
            <a:r>
              <a:rPr lang="en-GB" sz="2000" dirty="0">
                <a:uFillTx/>
              </a:rPr>
              <a:t> SQL Query </a:t>
            </a:r>
            <a:r>
              <a:rPr lang="en-GB" sz="2000" dirty="0"/>
              <a:t>from a single DB Table (</a:t>
            </a:r>
            <a:r>
              <a:rPr lang="en-GB" sz="2000" dirty="0" err="1"/>
              <a:t>prj_prc_pro_flows</a:t>
            </a:r>
            <a:r>
              <a:rPr lang="en-GB" sz="2000" dirty="0"/>
              <a:t>)</a:t>
            </a:r>
            <a:endParaRPr lang="en-GB" sz="2000" dirty="0">
              <a:uFillTx/>
            </a:endParaRP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9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1978"/>
              </p:ext>
            </p:extLst>
          </p:nvPr>
        </p:nvGraphicFramePr>
        <p:xfrm>
          <a:off x="1494930" y="5725571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388328" y="5494474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93081" y="5495141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92343" y="1570294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387391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949804" y="3625141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8153"/>
              </p:ext>
            </p:extLst>
          </p:nvPr>
        </p:nvGraphicFramePr>
        <p:xfrm>
          <a:off x="7161172" y="572623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768028" y="323973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780163" y="5661842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224538" y="5648863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F3A8-0DC7-4E0D-943C-D6B346AC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38" y="2513471"/>
            <a:ext cx="3451966" cy="24078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70812"/>
              </p:ext>
            </p:extLst>
          </p:nvPr>
        </p:nvGraphicFramePr>
        <p:xfrm>
          <a:off x="1670747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564146" y="5563981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23798" y="5563981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81540" y="1675241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281325" y="1671540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endParaRPr lang="en-GB" dirty="0">
              <a:uFillTx/>
            </a:endParaRP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18819" y="3621624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5867"/>
              </p:ext>
            </p:extLst>
          </p:nvPr>
        </p:nvGraphicFramePr>
        <p:xfrm>
          <a:off x="7091889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556282" y="323637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960022" y="5719078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194185" y="5731869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6C17-3F9F-48B1-83B8-4C1141687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9" y="2099183"/>
            <a:ext cx="4805155" cy="323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006058"/>
            <a:ext cx="5128954" cy="4021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75E3B58E-2C2C-4550-B476-658939F0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/>
          <a:stretch/>
        </p:blipFill>
        <p:spPr>
          <a:xfrm>
            <a:off x="477739" y="2070100"/>
            <a:ext cx="5094658" cy="345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840E9DC-BFE7-48F6-8EAC-9233704C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44" y="5818873"/>
            <a:ext cx="6547371" cy="85010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/>
              <a:t>Allows work during weekend</a:t>
            </a:r>
          </a:p>
          <a:p>
            <a:pPr algn="just"/>
            <a:r>
              <a:rPr lang="en-US" sz="1600" dirty="0"/>
              <a:t>Allows testing with json data 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(instead of database fetches)</a:t>
            </a:r>
          </a:p>
          <a:p>
            <a:pPr algn="just"/>
            <a:r>
              <a:rPr lang="en-US" sz="1600" dirty="0"/>
              <a:t>Separation of concerns. 3 DB fetches </a:t>
            </a:r>
            <a:r>
              <a:rPr lang="en-US" sz="1600" dirty="0">
                <a:sym typeface="Wingdings" panose="05000000000000000000" pitchFamily="2" charset="2"/>
              </a:rPr>
              <a:t> 3 separate json file inputs for model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006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81" y="1010194"/>
            <a:ext cx="4423237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Previous</a:t>
            </a:r>
            <a:r>
              <a:rPr lang="en-US" sz="3200" b="1" dirty="0">
                <a:solidFill>
                  <a:srgbClr val="339966"/>
                </a:solidFill>
                <a:uFillTx/>
              </a:rPr>
              <a:t>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rgbClr val="00B050"/>
                </a:solidFill>
                <a:uFillTx/>
              </a:rPr>
              <a:t>Boardlet</a:t>
            </a:r>
            <a:r>
              <a:rPr lang="en-GB" sz="2000" dirty="0">
                <a:solidFill>
                  <a:srgbClr val="00B050"/>
                </a:solidFill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50"/>
                </a:solidFill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Graphing Algorithm</a:t>
            </a:r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Vertex placement algorithm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Continuous improvement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Define sapient-bind JSON structure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Function to create data-bindings with data fech</a:t>
            </a:r>
            <a:r>
              <a:rPr lang="en-GB" sz="1600" dirty="0"/>
              <a:t>ted from database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Upload button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Until now, no way of uploading files from client to the file system found (because of security issues)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25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" y="2111433"/>
            <a:ext cx="12095588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1286171" y="2011032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14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AB8CB-794D-4078-B667-ED59A955013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DBC9FF-E3A3-4375-8F4F-14C696C90F64}"/>
                </a:ext>
              </a:extLst>
            </p:cNvPr>
            <p:cNvGrpSpPr/>
            <p:nvPr/>
          </p:nvGrpSpPr>
          <p:grpSpPr>
            <a:xfrm>
              <a:off x="621245" y="1010194"/>
              <a:ext cx="6015560" cy="5554243"/>
              <a:chOff x="621245" y="1010194"/>
              <a:chExt cx="6015560" cy="555424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3870D8-E8AA-4129-A0A2-D088B4BC1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"/>
              <a:stretch/>
            </p:blipFill>
            <p:spPr>
              <a:xfrm>
                <a:off x="621245" y="1010194"/>
                <a:ext cx="6015560" cy="555424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631BF7-9094-4F85-8563-2AA956409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19" y="4112723"/>
                <a:ext cx="944788" cy="18520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3705225"/>
              <a:ext cx="6015560" cy="18859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515BD-8B1A-4330-8534-9E2E4662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660167" y="4859532"/>
              <a:ext cx="938277" cy="17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05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726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Queries for Current Values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226444" y="1280638"/>
            <a:ext cx="1602968" cy="2439182"/>
            <a:chOff x="9958647" y="157942"/>
            <a:chExt cx="1853738" cy="2439182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58647" y="2339429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3516425" y="4347545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07641" y="1243633"/>
            <a:ext cx="231273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2519475" y="1754867"/>
            <a:ext cx="996951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829412" y="2307258"/>
            <a:ext cx="1006084" cy="2549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829412" y="2564954"/>
            <a:ext cx="1006084" cy="22917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3511339" y="1243682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2519475" y="1754867"/>
            <a:ext cx="996951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2519475" y="1754867"/>
            <a:ext cx="996951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endCxn id="225" idx="1"/>
          </p:cNvCxnSpPr>
          <p:nvPr/>
        </p:nvCxnSpPr>
        <p:spPr>
          <a:xfrm>
            <a:off x="8852071" y="1791871"/>
            <a:ext cx="983425" cy="98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081763" y="1557366"/>
            <a:ext cx="6197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7101059" y="4261127"/>
            <a:ext cx="1853738" cy="1662527"/>
            <a:chOff x="3485803" y="591995"/>
            <a:chExt cx="1853738" cy="1662527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5"/>
              <a:ext cx="1853738" cy="1662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/>
                <a:t>attr_jsonb</a:t>
              </a:r>
              <a:r>
                <a:rPr lang="de-DE" sz="1200" dirty="0"/>
                <a:t> : </a:t>
              </a:r>
              <a:r>
                <a:rPr lang="de-DE" sz="1200" dirty="0" err="1"/>
                <a:t>Jsonb</a:t>
              </a:r>
              <a:endParaRPr lang="de-DE" sz="1200" dirty="0"/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84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164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336079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73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12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47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4872441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4905564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613F1C-3D2A-4A4E-9081-9D7FDD7B5A24}"/>
              </a:ext>
            </a:extLst>
          </p:cNvPr>
          <p:cNvSpPr txBox="1">
            <a:spLocks/>
          </p:cNvSpPr>
          <p:nvPr/>
        </p:nvSpPr>
        <p:spPr>
          <a:xfrm>
            <a:off x="-115355" y="6471808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1868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2025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8" y="1332411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6288694" y="2057288"/>
            <a:ext cx="45719" cy="590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12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6288621" y="3695186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04132" y="4358149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11480" y="2157258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430415" y="1332411"/>
            <a:ext cx="5827510" cy="4739187"/>
            <a:chOff x="430415" y="1332411"/>
            <a:chExt cx="5827510" cy="47391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81954-080C-4557-AE15-EDA943CED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"/>
            <a:stretch/>
          </p:blipFill>
          <p:spPr>
            <a:xfrm>
              <a:off x="430415" y="1332411"/>
              <a:ext cx="5827510" cy="47391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6A323-56B0-4E2B-B967-EF66BDAA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302979" y="3169446"/>
              <a:ext cx="938277" cy="179567"/>
            </a:xfrm>
            <a:prstGeom prst="rect">
              <a:avLst/>
            </a:prstGeom>
          </p:spPr>
        </p:pic>
      </p:grpSp>
      <p:sp>
        <p:nvSpPr>
          <p:cNvPr id="2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1673157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265001" y="1593863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endParaRPr lang="en-US" sz="1400" b="1" dirty="0"/>
          </a:p>
        </p:txBody>
      </p:sp>
      <p:sp>
        <p:nvSpPr>
          <p:cNvPr id="3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609562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769478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3080" y="294516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313568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3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1906" y="1960822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</a:t>
            </a:r>
            <a:endParaRPr lang="en-US" sz="1400" b="1" dirty="0"/>
          </a:p>
        </p:txBody>
      </p:sp>
      <p:sp>
        <p:nvSpPr>
          <p:cNvPr id="37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3322" y="213010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</a:t>
            </a:r>
            <a:endParaRPr lang="en-US" sz="1400" b="1" dirty="0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3065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29888" y="567169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endParaRPr lang="en-US" sz="1400" b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963283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3596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809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14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566126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174759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015062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622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2110809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2110810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(0, 0)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975519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(-0.5,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4369094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(1, 1)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3216769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1977438" y="2872973"/>
            <a:ext cx="9565380" cy="83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Relative Positioning</a:t>
            </a:r>
          </a:p>
          <a:p>
            <a:pPr marL="0" indent="0" algn="r">
              <a:buNone/>
            </a:pPr>
            <a:r>
              <a:rPr lang="en-GB" sz="1600" b="1"/>
              <a:t>                  </a:t>
            </a:r>
            <a:r>
              <a:rPr lang="en-GB" sz="1600"/>
              <a:t>… </a:t>
            </a:r>
            <a:r>
              <a:rPr lang="en-GB" sz="16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267660" y="3619063"/>
            <a:ext cx="123480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492466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626248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977437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2110809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4369094" y="3859072"/>
            <a:ext cx="1402206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cxnSpLocks/>
          </p:cNvCxnSpPr>
          <p:nvPr/>
        </p:nvCxnSpPr>
        <p:spPr>
          <a:xfrm flipV="1">
            <a:off x="4369094" y="5516974"/>
            <a:ext cx="1402206" cy="5374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cxnSpLocks/>
            <a:endCxn id="181" idx="0"/>
          </p:cNvCxnSpPr>
          <p:nvPr/>
        </p:nvCxnSpPr>
        <p:spPr>
          <a:xfrm>
            <a:off x="7771890" y="3864707"/>
            <a:ext cx="231662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cxnSpLocks/>
          </p:cNvCxnSpPr>
          <p:nvPr/>
        </p:nvCxnSpPr>
        <p:spPr>
          <a:xfrm flipV="1">
            <a:off x="7771890" y="4996913"/>
            <a:ext cx="2309301" cy="983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630224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530849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374325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1836849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530849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413733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374326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266198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478630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815089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530849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1836849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374325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1836849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659401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50688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35323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500247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353579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374325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534451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709891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142849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299372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299372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374325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497229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5079398" cy="137510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8307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9096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766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97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7030A0"/>
                </a:solidFill>
              </a:rPr>
              <a:t>Process Cell</a:t>
            </a:r>
            <a:r>
              <a:rPr lang="en-GB" sz="1050" b="1" dirty="0"/>
              <a:t> : </a:t>
            </a:r>
            <a:r>
              <a:rPr lang="en-GB" sz="1050" dirty="0"/>
              <a:t>Brewhouse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3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345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056271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Database Queries Overview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10255077" y="1086486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786734" y="1088807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10136988" y="4107161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42017" y="1084263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0321" y="1084263"/>
            <a:ext cx="2313842" cy="5022227"/>
            <a:chOff x="9954513" y="157942"/>
            <a:chExt cx="1859486" cy="502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501268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0987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3547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28642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3796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1219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6365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38817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1394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3972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6495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6074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4906444"/>
              <a:ext cx="1853738" cy="2737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60261" y="491293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stCxn id="272" idx="3"/>
            <a:endCxn id="279" idx="1"/>
          </p:cNvCxnSpPr>
          <p:nvPr/>
        </p:nvCxnSpPr>
        <p:spPr>
          <a:xfrm flipV="1">
            <a:off x="1995755" y="1595497"/>
            <a:ext cx="369708" cy="2535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9389702" y="1849271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057108" y="2843416"/>
            <a:ext cx="1860185" cy="2671893"/>
            <a:chOff x="3479356" y="591995"/>
            <a:chExt cx="1860185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79356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6917293" y="1600041"/>
            <a:ext cx="869710" cy="353581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3" y="1595497"/>
            <a:ext cx="391403" cy="2266210"/>
          </a:xfrm>
          <a:prstGeom prst="curvedConnector3">
            <a:avLst>
              <a:gd name="adj1" fmla="val 52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3" y="1595497"/>
            <a:ext cx="391403" cy="2016846"/>
          </a:xfrm>
          <a:prstGeom prst="curvedConnector3">
            <a:avLst>
              <a:gd name="adj1" fmla="val 24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 flipV="1">
            <a:off x="9389970" y="1597720"/>
            <a:ext cx="865107" cy="2321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432308" y="1330625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5086213" y="1089610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2" y="1595498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6939952" y="1600041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6939952" y="1849271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786735" y="2500996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value_symbol</a:t>
            </a:r>
            <a:r>
              <a:rPr lang="de-DE" sz="1200"/>
              <a:t>: String</a:t>
            </a:r>
            <a:endParaRPr lang="de-DE" sz="1200" dirty="0"/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2610" y="2756103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8189586" y="3791030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H="1" flipV="1">
            <a:off x="7786734" y="2364976"/>
            <a:ext cx="865644" cy="1426053"/>
          </a:xfrm>
          <a:prstGeom prst="curvedConnector4">
            <a:avLst>
              <a:gd name="adj1" fmla="val -26408"/>
              <a:gd name="adj2" fmla="val 84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6735" y="3017139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63618" y="217787"/>
            <a:ext cx="2373370" cy="643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 and </a:t>
            </a:r>
            <a:r>
              <a:rPr lang="de-DE" sz="900" dirty="0" err="1">
                <a:uFillTx/>
              </a:rPr>
              <a:t>current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 will </a:t>
            </a:r>
            <a:r>
              <a:rPr lang="de-DE" sz="900" dirty="0" err="1">
                <a:uFillTx/>
              </a:rPr>
              <a:t>be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first</a:t>
            </a:r>
            <a:r>
              <a:rPr lang="de-DE" sz="900" dirty="0">
                <a:uFillTx/>
              </a:rPr>
              <a:t> non-blank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_[type] </a:t>
            </a:r>
            <a:r>
              <a:rPr lang="de-DE" sz="900" dirty="0" err="1">
                <a:uFillTx/>
              </a:rPr>
              <a:t>field</a:t>
            </a:r>
            <a:endParaRPr lang="de-DE" sz="900" dirty="0">
              <a:uFillTx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258930" y="966652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54659" y="966652"/>
            <a:ext cx="2078942" cy="2429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/>
          <p:cNvSpPr txBox="1"/>
          <p:nvPr/>
        </p:nvSpPr>
        <p:spPr>
          <a:xfrm>
            <a:off x="-94609" y="3371858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visuVertices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178191" y="6442909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5" name="Rechteck 134"/>
          <p:cNvSpPr/>
          <p:nvPr/>
        </p:nvSpPr>
        <p:spPr>
          <a:xfrm>
            <a:off x="4951942" y="2735018"/>
            <a:ext cx="2078942" cy="2891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Textfeld 135"/>
          <p:cNvSpPr txBox="1"/>
          <p:nvPr/>
        </p:nvSpPr>
        <p:spPr>
          <a:xfrm>
            <a:off x="4802674" y="560192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33" name="Gekrümmter Verbinder 32"/>
          <p:cNvCxnSpPr>
            <a:stCxn id="207" idx="3"/>
            <a:endCxn id="129" idx="1"/>
          </p:cNvCxnSpPr>
          <p:nvPr/>
        </p:nvCxnSpPr>
        <p:spPr>
          <a:xfrm>
            <a:off x="9389702" y="2106961"/>
            <a:ext cx="747287" cy="2509364"/>
          </a:xfrm>
          <a:prstGeom prst="curvedConnector3">
            <a:avLst>
              <a:gd name="adj1" fmla="val 43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hteck 120">
            <a:extLst>
              <a:ext uri="{FF2B5EF4-FFF2-40B4-BE49-F238E27FC236}">
                <a16:creationId xmlns:a16="http://schemas.microsoft.com/office/drawing/2014/main" id="{8AC874CC-5E06-4458-9A7E-21B88CB0203E}"/>
              </a:ext>
            </a:extLst>
          </p:cNvPr>
          <p:cNvSpPr>
            <a:spLocks/>
          </p:cNvSpPr>
          <p:nvPr/>
        </p:nvSpPr>
        <p:spPr>
          <a:xfrm>
            <a:off x="6939950" y="217788"/>
            <a:ext cx="686655" cy="223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 err="1">
                <a:uFillTx/>
              </a:rPr>
              <a:t>fetched</a:t>
            </a:r>
            <a:endParaRPr lang="de-DE" sz="900" dirty="0">
              <a:uFillTx/>
            </a:endParaRPr>
          </a:p>
        </p:txBody>
      </p:sp>
      <p:sp>
        <p:nvSpPr>
          <p:cNvPr id="111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7261741" y="4053930"/>
            <a:ext cx="104754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 err="1">
                <a:solidFill>
                  <a:srgbClr val="FF0000"/>
                </a:solidFill>
              </a:rPr>
              <a:t>Complex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query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</a:t>
            </a:r>
            <a:r>
              <a:rPr lang="de-DE" sz="1400" b="1" dirty="0">
                <a:solidFill>
                  <a:srgbClr val="FF0000"/>
                </a:solidFill>
              </a:rPr>
              <a:t> also </a:t>
            </a:r>
            <a:r>
              <a:rPr lang="de-DE" sz="1400" b="1" dirty="0" err="1">
                <a:solidFill>
                  <a:srgbClr val="FF0000"/>
                </a:solidFill>
              </a:rPr>
              <a:t>get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this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together</a:t>
            </a:r>
            <a:endParaRPr lang="de-DE" sz="1400" b="1" dirty="0">
              <a:solidFill>
                <a:srgbClr val="FF0000"/>
              </a:solidFill>
            </a:endParaRPr>
          </a:p>
        </p:txBody>
      </p:sp>
      <p:grpSp>
        <p:nvGrpSpPr>
          <p:cNvPr id="112" name="Gruppieren 111"/>
          <p:cNvGrpSpPr/>
          <p:nvPr/>
        </p:nvGrpSpPr>
        <p:grpSpPr>
          <a:xfrm>
            <a:off x="10154168" y="5395829"/>
            <a:ext cx="1749813" cy="1665974"/>
            <a:chOff x="6968835" y="521661"/>
            <a:chExt cx="1859775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4872" y="141811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4872" y="1675809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385578" y="2884951"/>
            <a:ext cx="768591" cy="3020042"/>
          </a:xfrm>
          <a:prstGeom prst="curved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284279" y="5903822"/>
            <a:ext cx="507988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COMPARAR CON </a:t>
            </a:r>
            <a:r>
              <a:rPr lang="de-DE" sz="1400" b="1" dirty="0" err="1">
                <a:solidFill>
                  <a:srgbClr val="FF0000"/>
                </a:solidFill>
              </a:rPr>
              <a:t>nameMappings</a:t>
            </a:r>
            <a:r>
              <a:rPr lang="de-DE" sz="1400" b="1" dirty="0">
                <a:solidFill>
                  <a:srgbClr val="FF0000"/>
                </a:solidFill>
              </a:rPr>
              <a:t> en </a:t>
            </a:r>
            <a:r>
              <a:rPr lang="de-DE" sz="1400" b="1" dirty="0" err="1">
                <a:solidFill>
                  <a:srgbClr val="FF0000"/>
                </a:solidFill>
              </a:rPr>
              <a:t>getData</a:t>
            </a:r>
            <a:r>
              <a:rPr lang="de-DE" sz="1400" b="1" dirty="0">
                <a:solidFill>
                  <a:srgbClr val="FF0000"/>
                </a:solidFill>
              </a:rPr>
              <a:t> Y ACTUALIZAR SI HACE FALTA </a:t>
            </a:r>
          </a:p>
        </p:txBody>
      </p:sp>
    </p:spTree>
    <p:extLst>
      <p:ext uri="{BB962C8B-B14F-4D97-AF65-F5344CB8AC3E}">
        <p14:creationId xmlns:p14="http://schemas.microsoft.com/office/powerpoint/2010/main" val="734748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3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</p:spTree>
    <p:extLst>
      <p:ext uri="{BB962C8B-B14F-4D97-AF65-F5344CB8AC3E}">
        <p14:creationId xmlns:p14="http://schemas.microsoft.com/office/powerpoint/2010/main" val="38507823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49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68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118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visuVertices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550030" y="1778011"/>
            <a:ext cx="1140782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Query all flows: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endParaRPr lang="en-US" dirty="0"/>
          </a:p>
          <a:p>
            <a:pPr lvl="2"/>
            <a:r>
              <a:rPr lang="en-US" b="1" dirty="0"/>
              <a:t>[ORDER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id </a:t>
            </a:r>
            <a:r>
              <a:rPr lang="en-US" b="1" dirty="0"/>
              <a:t>ASC]</a:t>
            </a:r>
          </a:p>
          <a:p>
            <a:endParaRPr lang="en-US" b="1" dirty="0"/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Then in </a:t>
            </a:r>
            <a:r>
              <a:rPr lang="en-US" sz="2400" dirty="0" err="1"/>
              <a:t>mapConnectionsToShapes</a:t>
            </a:r>
            <a:r>
              <a:rPr lang="en-US" sz="2400" dirty="0"/>
              <a:t>():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keep connections only if both target and id found in filtered vertices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Simplify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Clear waypoints/</a:t>
            </a:r>
            <a:r>
              <a:rPr lang="en-US" dirty="0" err="1"/>
              <a:t>wayports</a:t>
            </a:r>
            <a:r>
              <a:rPr lang="en-US" dirty="0"/>
              <a:t> of edges (ex. shape1 --&gt; group1 --&gt; group2 --&gt; shape2 simplified to shape1 --&gt; shape1)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Map to shapes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shapeName</a:t>
            </a:r>
            <a:r>
              <a:rPr lang="en-US" dirty="0"/>
              <a:t> property and map to corresponding edge shape in </a:t>
            </a:r>
            <a:r>
              <a:rPr lang="en-US" dirty="0" err="1"/>
              <a:t>pid</a:t>
            </a:r>
            <a:r>
              <a:rPr lang="en-US" dirty="0"/>
              <a:t> shapes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5396</TotalTime>
  <Words>10731</Words>
  <Application>Microsoft Office PowerPoint</Application>
  <PresentationFormat>Widescreen</PresentationFormat>
  <Paragraphs>2478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Wingdings</vt:lpstr>
      <vt:lpstr>Office Theme</vt:lpstr>
      <vt:lpstr>Dynamic Generation of Modular Industrial Plant Visualizations</vt:lpstr>
      <vt:lpstr>Task Backlog – Overview Overview of tasks: Week 9</vt:lpstr>
      <vt:lpstr>Task Backlog – Overview Overview of tasks: Week 9</vt:lpstr>
      <vt:lpstr>P&amp;ID Shapes Library Weekly Sprint 9</vt:lpstr>
      <vt:lpstr>Task Backlog – Overview Overview of tasks: Week 9</vt:lpstr>
      <vt:lpstr>Testing Boardlet Weekly Sprint 9</vt:lpstr>
      <vt:lpstr>Task Backlog – Overview Overview of tasks: Week 9</vt:lpstr>
      <vt:lpstr>Sapient Boardlet Weekly Sprint 9</vt:lpstr>
      <vt:lpstr>3.4.8 – Vertex Layout Algorithm Concept</vt:lpstr>
      <vt:lpstr>3.4.8 – Vertex Layout Algorithm Concept</vt:lpstr>
      <vt:lpstr>3.4.8 – Vertex Layout Algorithm Concept</vt:lpstr>
      <vt:lpstr>Issues and challenges Weekly Sprint 9</vt:lpstr>
      <vt:lpstr>Dynamic Generation of Modular Industrial Plant Visualizations</vt:lpstr>
      <vt:lpstr>Task Backlog – Overview Overview of tasks: Week 10 </vt:lpstr>
      <vt:lpstr>Task Backlog – Overview Overview of tasks: Week 10 </vt:lpstr>
      <vt:lpstr>Testing Boardlet Weekly Sprint 10</vt:lpstr>
      <vt:lpstr>Task Backlog – Overview Overview of tasks: Week 10 </vt:lpstr>
      <vt:lpstr>Sapient Boardlet Weekly Sprint 10</vt:lpstr>
      <vt:lpstr>3.4.8 – Vertex Layout Algorithm Concept</vt:lpstr>
      <vt:lpstr>3.4.8 – Vertex Layout Algorithm Concept</vt:lpstr>
      <vt:lpstr>Issues and challenges Weekly Sprint 10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Connections mapConnectionsToShapes()</vt:lpstr>
      <vt:lpstr>vertexPlacement() Concept</vt:lpstr>
      <vt:lpstr>vertexPlacement() 3 – placeVertices()</vt:lpstr>
      <vt:lpstr>vertexPlacement() Family Tree Analogy - Terminology</vt:lpstr>
      <vt:lpstr>Vertex Placement Constraints</vt:lpstr>
      <vt:lpstr>Vertex Positioning Rules</vt:lpstr>
      <vt:lpstr>vertexPlacement() Algorithm Overview</vt:lpstr>
      <vt:lpstr>Data Bindings Overview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Vertex Placement Constraints</vt:lpstr>
      <vt:lpstr>Vertex Positioning Rules</vt:lpstr>
      <vt:lpstr>vertexPlacement() Example: </vt:lpstr>
      <vt:lpstr>Data Bindings Overview</vt:lpstr>
      <vt:lpstr>Previous Sprint – ToDos Weekly Sprint 10</vt:lpstr>
      <vt:lpstr>Next Sprint – ToDos Weekly Sprint 10</vt:lpstr>
      <vt:lpstr>Project – Overview Overview of tasks: Week 10</vt:lpstr>
      <vt:lpstr>vertexPlacement() Example: </vt:lpstr>
      <vt:lpstr>Dynamic Generation of Modular Industrial Plant Visualizations</vt:lpstr>
      <vt:lpstr>P&amp;ID Viewer - Dashboard</vt:lpstr>
      <vt:lpstr>Sapient Boardlet Weekly Sprint 14</vt:lpstr>
      <vt:lpstr>Boardlet Design Updates &amp; Fixes</vt:lpstr>
      <vt:lpstr>Data Bindings Overview</vt:lpstr>
      <vt:lpstr>Queries for Current Values Overview: Data Map</vt:lpstr>
      <vt:lpstr>Database Queries Nodes Query - Problem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P&amp;ID Viewer - Dashboard</vt:lpstr>
      <vt:lpstr>Sapient Boardlet Weekly Sprint 15</vt:lpstr>
      <vt:lpstr>Boardlet Design Updates &amp; Fixes</vt:lpstr>
      <vt:lpstr>Data Bindings Overview</vt:lpstr>
      <vt:lpstr>Data Bindings Overview</vt:lpstr>
      <vt:lpstr>Database Queries Overview Overview: Data Map</vt:lpstr>
      <vt:lpstr>lNodes and dataBindings Data Map of Query</vt:lpstr>
      <vt:lpstr>pidNodes PostgreSQL Query</vt:lpstr>
      <vt:lpstr>Database Queries Nodes Query - Problem</vt:lpstr>
      <vt:lpstr>pidConnections Data Map of Query</vt:lpstr>
      <vt:lpstr>pidConnections PostgreSQL Query</vt:lpstr>
      <vt:lpstr>visuVertices PostgreSQL Query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PowerPoint Presentation</vt:lpstr>
      <vt:lpstr>P&amp;ID Viewer - Dashboard</vt:lpstr>
      <vt:lpstr>Sapient Boardlet Weekly Sprint 15</vt:lpstr>
      <vt:lpstr>Boardlet Design Updates &amp; Fixes</vt:lpstr>
      <vt:lpstr>Variables for Vertices Name Mappings</vt:lpstr>
      <vt:lpstr>Variables for Connections Name Mappings</vt:lpstr>
      <vt:lpstr>Data Bindings Overview</vt:lpstr>
      <vt:lpstr>PowerPoint Presentation</vt:lpstr>
      <vt:lpstr>lNodes and dataBindings Data Map of Query</vt:lpstr>
      <vt:lpstr>pidNodes PostgreSQL Query</vt:lpstr>
      <vt:lpstr>pidConnections Data Map of Query</vt:lpstr>
      <vt:lpstr>pidConnections PostgreSQL Query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101</cp:revision>
  <dcterms:created xsi:type="dcterms:W3CDTF">2018-06-10T12:02:46Z</dcterms:created>
  <dcterms:modified xsi:type="dcterms:W3CDTF">2018-09-06T23:52:05Z</dcterms:modified>
</cp:coreProperties>
</file>